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notesSlides/notesSlide1.xml" ContentType="application/vnd.openxmlformats-officedocument.presentationml.notesSlide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ink/inkAction1.xml" ContentType="application/vnd.ms-office.inkAction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notesSlides/notesSlide2.xml" ContentType="application/vnd.openxmlformats-officedocument.presentationml.notesSlide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ink/inkAction2.xml" ContentType="application/vnd.ms-office.inkAction+xml"/>
  <Override PartName="/ppt/tags/tag16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3"/>
  </p:notesMasterIdLst>
  <p:sldIdLst>
    <p:sldId id="257" r:id="rId2"/>
    <p:sldId id="258" r:id="rId3"/>
    <p:sldId id="259" r:id="rId4"/>
    <p:sldId id="260" r:id="rId5"/>
    <p:sldId id="277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8" d="100"/>
          <a:sy n="68" d="100"/>
        </p:scale>
        <p:origin x="1446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0-06-12T17:12:22.203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62145">
    <iact:property name="dataType"/>
    <iact:actionData xml:id="d0">
      <inkml:trace xmlns:inkml="http://www.w3.org/2003/InkML" xml:id="stk0" contextRef="#ctx0" brushRef="#br0">20918 7996 0,'35'0'112,"0"69"-106,-1-34 4,105 35-4,-35-1 0,-34-34 2,69 0 0,-35-1-1,-34 1 2,34-35-3,0 0 4,35 35-2,-69-35 0,-36 35 1,36-35-5,34 0 5,0 0-2,1 0 2,-71 0 7,1 0-8,0 0 0,34 0-1,-34 0 2,104-70-1,-69 35-2,-1 1 4,1-1-4,103-35 2,1 1 0,69 34 0,-69 0 0,35-69 0,-105 35 0,0 69 0,-69-35-3,34-70 4,-34 71-2,34-1 2,-69 0-1,0 0 0,35 1 0,-35-36 0,0 1 1,35-1-2,-35 1 2,0-1-4,0 1 5,0-1-4,0 0 2,0-34 0,0 35 0,0-36 0,0 36 0,0-35 0,0-1 0,0 36-1,0-36 0,0 1 2,0-35-2,0 35 4,0-105-6,-35 105 3,0 0 0,1-35 0,-1-35 0,0 139 0,35-69 0,-35-1-2,1 36 2,34 34 0,-35 0 1,0-34-2,35 34 2,-69 0-2,69-34 2,-104-1-2,69 36-1,0-36 3,0 35-2,1 0 1,-1 1 0,0 34 0,-34-35 16,69 0-16,-35 0 0,-104 35-2,69 0 2,-34-34 1,0-1-2,34 35 1,36 0-1,-36 0 2,35 0-3,1 0 4,-36 0-2,1 0-2,34 0 4,0 35-2,-69-35-4,69 0 6,-34 34-2,34 1 1,-35-35-1,1 35 8,-1 0-9,36-1 2,-36 36-5,-69-70 5,0 70-1,35-1 0,-70 1 0,35-36 0,-35 36 0,105-1 0,-70-34 0,70 0 0,-1 34-1,35-69 2,1 70-2,-1-35 0,0 0 2,-34-1-2,34 1 13,-139 35-8,105-36-4,69 1 0,-70-35-2,70 35 2,-69 0 0,34-1 0,-35 1 9,36 35-10,-1-36 9,0 1-7,0 35-4,35-1 3,0-34 0,-34 35 0,34 34 0,0 0 0,0-69 0,0 34 0,-35 1 0,35-35 0,0 69 0,0-69 0,0 34-1,0-34 0,0 35 1,-35-1 0,35-34 0,0 0 0,0 34 0,0 35-1,0-69 2,0 35-2,0-36 0,0 1 2,0 0-2,0 0 1,0 0-1,0 34 10,0-34 1,35 0-14,-35-1 4,0 36 2,0-1-5,0 1 14,0-35-13,35-1 2,-1 36 0,-34-35 0,0-1 0,35-34 0,-35 35 8,0 0-2,35-35-6,0 0 10,-35 35-12,34 0 10,1-35-2,-35 34 2,35-34-8,0 35 0,-1-35 8,1 35 0,0 0 8,0-35-18,-1 34 2,36 1 0,-1 0 0,1 0 0,34-35 0,35 0 0,-35 34 0,-69-34 0,0 0-2,-1 0 10,1 0 15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4-08T18:31:40.053"/>
    </inkml:context>
    <inkml:brush xml:id="br0">
      <inkml:brushProperty name="width" value="0.05292" units="cm"/>
      <inkml:brushProperty name="height" value="0.05292" units="cm"/>
      <inkml:brushProperty name="color" value="#C00000"/>
    </inkml:brush>
  </inkml:definitions>
  <iact:action type="add" startTime="291897">
    <iact:property name="dataType"/>
    <iact:actionData xml:id="d0">
      <inkml:trace xmlns:inkml="http://www.w3.org/2003/InkML" xml:id="stk0" contextRef="#ctx0" brushRef="#br0">3510 14184 0,'0'0'32,"208"104"-31,-173-69 5,35-35 1,-36 0 10,36-35-9,-35 35-1,-1 0 2,-34-35-2,35 0 15,-35 1-12,0-1-3,35 35 1,0-35 0,-35 0-3,34 35 5,-34-69-1,0 34-3,35 0 5,0 35-7,-35-35 4,0-69-2,35 0 18,-35 34-8,0 36 2,34-1-6,-34 0-4,0 0 2,0 1-1,0-1-4,0 0 9,-69-104-1,34 104-6,0-34 1,1-36 0,-36 36-4,1-35 6,-1-1-2,35 36-1,-69-35 2,35 34 0,-36 35-2,1-34 3,0 69-4,104-70 4,-35 70-4,0 0 4,1 0-6,-1-35 4,0 1 0,0 34 0,1 0 16,-1 0 46,0 0-46,0 34-16,-69 71-2,69-36 3,-34 1-1,-70-1 0,69 36-1,1-71 2,-35 36-2,34-1 3,35-34-3,1 69-2,-1-104 3,35 35 0,0 0 17,0 0-18,0-1 6,0 36-10,0 0 5,0-1-1,0-34 1,0 69 1,0 0-1,69 1-4,-69-1 5,70-35-2,-35 1 4,-1 0-3,36-1-1,-35 35 7,34-34-4,-34-35 5,34-1-10,-34-34 11,69 35-5,-34 0-5,-1-35 4,70 69-2,-69-34 3,34-35-8,-104 35 5,35-35-1,0 0 1,-1 0 0,1 0 58,0 0-52,34-70-8,-34 70 3,104-104-1,-104 69-1,34 1 2,-34-36-1,35 35-3</inkml:trace>
    </iact:actionData>
  </iact:action>
  <iact:action type="add" startTime="293597">
    <iact:property name="dataType"/>
    <iact:actionData xml:id="d1">
      <inkml:trace xmlns:inkml="http://www.w3.org/2003/InkML" xml:id="stk1" contextRef="#ctx0" brushRef="#br0">3232 12967 0,'0'-35'70,"0"-34"22,-70-36-79,70 36-8,0-70 7,-34 34-8,-1-68 7,0-1-5,0-35 4,35 70-3,-69-69 2,34 34-1,0-139 1,1 104-5,34 1 2,-70-36 4,35 36-3,1 34 3,-1 35-2,35-35-1,-35 105 1,35-70 1,0 104-4,0-35 5,-35 70-3,35-69 2,0 34-3,-34 0 2,-1-34 0,35 34 0,0 0 0,0 0 0,-35 1-2,35-1 11,-35 0-4,35 0-3,0 1-1,-34-36-2,-1 35-1,35 1 4,0-36 0,0 35-6,0 1 4,0-1 0,0 0 0,-35 0 0,0 35 17,35-35-10,0 1-8,0-1 6,0 0-3,0 0 28,-34 35-22,34-69 9,0 34-9,0 0 0,0-34 7,-35 34-6,35 0 150,35 35-159,34 0 12,-34 0-14,0-34 3,34 34-2,1 0 3,-1 0 6,-34 0-12,34 0 12,-34 0 8,0 0 0,0 0 24,-1 0-42,1 0 32,0 0-13,0 0 20,-35-35-28,34 35 28,-34-35-13,35 35-26,-35-35 10,35 35-6,-35-34 14,0-1-16,35 35 8,-1-35-8,-34 0 5,35 0 4,-35 1-1,0-1 0,35 35-6,-35-35 2,0-34 4,0 34 0,35 35-8,-35-70 0,0 36 0,34 34 0,-34-35 16,0 0-18,0-34 10,0 34 0,0-35-3,-34 70-4,34-34-1,0-1 16,-35 35-8,35-35-7,0 0 7,-35 35-9,0-35-1,1 1 10,-1 34 14,35-35-22,-35 35 55,0 0-54,1 0 7,-1 0 0,0 0-7,0 0-2,-34 0-3,34 0 8,0 0-4,1 0-2,-36 0 2,1 0 2,34 0-4,0 0 0,-69 0 4,69 0 6,-34 0 0,34 0-2,0 0-6,-34 0 9,34 0-1,0 0 70,35 35 38,-35-35-116,35 34-3,-34-34 3,34 35 1,0 0-2,0 0 10,-35-35-6,35 35-7,0-1 2,0 1 12,-35-35-12,35 35 2,-35-35 3,35 35-6,0-1 6,0 1-6,0 0 20,0 0-10,0-1 10,0 1-3,0 35-9,0-36-2,35-34-3,-35 70 0,35-35 0,0-1 0,-35 1 0,0 0-1,34 0 2,1 0 20,0-1-3,0 1-19,-35 0 1,34-35 0,-34 35-2,35-35 5,-35 34-6,35 1 27</inkml:trace>
    </iact:actionData>
  </iact:action>
</iact:actions>
</file>

<file path=ppt/media/image1.jpeg>
</file>

<file path=ppt/media/image2.png>
</file>

<file path=ppt/media/image3.jpeg>
</file>

<file path=ppt/media/image4.jpeg>
</file>

<file path=ppt/media/image4.png>
</file>

<file path=ppt/media/image5.jpeg>
</file>

<file path=ppt/media/image6.jpeg>
</file>

<file path=ppt/media/image7.png>
</file>

<file path=ppt/media/image8.png>
</file>

<file path=ppt/media/image9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589DFF-9DF6-4E2F-9B2C-9EDEDB0EFB72}" type="datetimeFigureOut">
              <a:rPr lang="en-CA" smtClean="0"/>
              <a:t>2021-04-08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D012754-48AD-4EA5-AA40-CCC2DAE44285}" type="slidenum">
              <a:rPr lang="en-CA" smtClean="0"/>
              <a:t>‹#›</a:t>
            </a:fld>
            <a:endParaRPr lang="en-CA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ln>
            <a:miter lim="800000"/>
            <a:headEnd/>
            <a:tailEnd/>
          </a:ln>
        </p:spPr>
        <p:txBody>
          <a:bodyPr wrap="square" numCol="1" anchorCtr="0" compatLnSpc="1">
            <a:prstTxWarp prst="textNoShape">
              <a:avLst/>
            </a:prstTxWarp>
          </a:bodyPr>
          <a:lstStyle/>
          <a:p>
            <a:fld id="{ABF7676D-AD88-4024-B2B5-5B6B373FACE3}" type="slidenum">
              <a:rPr lang="en-US" smtClean="0">
                <a:latin typeface="Arial" pitchFamily="34" charset="0"/>
                <a:cs typeface="Arial" pitchFamily="34" charset="0"/>
              </a:rPr>
              <a:pPr/>
              <a:t>5</a:t>
            </a:fld>
            <a:endParaRPr lang="en-US">
              <a:latin typeface="Arial" pitchFamily="34" charset="0"/>
              <a:cs typeface="Arial" pitchFamily="34" charset="0"/>
            </a:endParaRPr>
          </a:p>
        </p:txBody>
      </p:sp>
      <p:sp>
        <p:nvSpPr>
          <p:cNvPr id="48131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8132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9155" name="Rectangle 3"/>
          <p:cNvSpPr>
            <a:spLocks noGrp="1" noChangeArrowheads="1"/>
          </p:cNvSpPr>
          <p:nvPr>
            <p:ph type="body" idx="1"/>
          </p:nvPr>
        </p:nvSpPr>
        <p:spPr bwMode="auto">
          <a:noFill/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286000" y="3124200"/>
            <a:ext cx="6172200" cy="1894362"/>
          </a:xfrm>
        </p:spPr>
        <p:txBody>
          <a:bodyPr/>
          <a:lstStyle>
            <a:lvl1pPr>
              <a:defRPr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286000" y="5003322"/>
            <a:ext cx="6172200" cy="1371600"/>
          </a:xfrm>
        </p:spPr>
        <p:txBody>
          <a:bodyPr/>
          <a:lstStyle>
            <a:lvl1pPr marL="0" indent="0" algn="l">
              <a:buNone/>
              <a:defRPr sz="1800" b="1"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4621" y="1174097"/>
            <a:ext cx="2286000" cy="381000"/>
          </a:xfrm>
        </p:spPr>
        <p:txBody>
          <a:bodyPr/>
          <a:lstStyle/>
          <a:p>
            <a:fld id="{E6F9B8CD-342D-4579-98EC-A8FD6B7370E1}" type="datetimeFigureOut">
              <a:rPr lang="en-US" smtClean="0"/>
              <a:pPr/>
              <a:t>4/8/2021</a:t>
            </a:fld>
            <a:endParaRPr lang="en-US" dirty="0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269" y="4181669"/>
            <a:ext cx="3657600" cy="384048"/>
          </a:xfrm>
        </p:spPr>
        <p:txBody>
          <a:bodyPr/>
          <a:lstStyle/>
          <a:p>
            <a:endParaRPr kumimoji="0" lang="en-US" dirty="0"/>
          </a:p>
        </p:txBody>
      </p:sp>
      <p:sp>
        <p:nvSpPr>
          <p:cNvPr id="10" name="Rectangle 9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4" name="Rectangle 13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9" name="Rectangle 18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Straight Connector 17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2" name="Straight Connector 21"/>
          <p:cNvSpPr>
            <a:spLocks noChangeShapeType="1"/>
          </p:cNvSpPr>
          <p:nvPr/>
        </p:nvSpPr>
        <p:spPr bwMode="auto">
          <a:xfrm>
            <a:off x="9113856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7" name="Rectangle 26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solidFill>
            <a:schemeClr val="accent1"/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309632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4" name="Oval 23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Oval 25"/>
          <p:cNvSpPr/>
          <p:nvPr/>
        </p:nvSpPr>
        <p:spPr bwMode="auto">
          <a:xfrm>
            <a:off x="1664208" y="5788152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5" name="Oval 24"/>
          <p:cNvSpPr/>
          <p:nvPr/>
        </p:nvSpPr>
        <p:spPr>
          <a:xfrm>
            <a:off x="1905000" y="4495800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 bwMode="auto">
          <a:xfrm>
            <a:off x="1325544" y="4928702"/>
            <a:ext cx="609600" cy="517524"/>
          </a:xfrm>
        </p:spPr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B8CD-342D-4579-98EC-A8FD6B7370E1}" type="datetimeFigureOut">
              <a:rPr lang="en-US" smtClean="0"/>
              <a:pPr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16764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B8CD-342D-4579-98EC-A8FD6B7370E1}" type="datetimeFigureOut">
              <a:rPr lang="en-US" smtClean="0"/>
              <a:pPr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7467600" cy="4873752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4/8/2021</a:t>
            </a:fld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0" y="2895600"/>
            <a:ext cx="6172200" cy="2053590"/>
          </a:xfrm>
        </p:spPr>
        <p:txBody>
          <a:bodyPr/>
          <a:lstStyle>
            <a:lvl1pPr algn="l">
              <a:buNone/>
              <a:defRPr sz="3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86000" y="5010150"/>
            <a:ext cx="6172200" cy="1371600"/>
          </a:xfrm>
        </p:spPr>
        <p:txBody>
          <a:bodyPr anchor="t"/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auto">
          <a:xfrm rot="5400000">
            <a:off x="7763256" y="1170432"/>
            <a:ext cx="2286000" cy="381000"/>
          </a:xfrm>
        </p:spPr>
        <p:txBody>
          <a:bodyPr/>
          <a:lstStyle/>
          <a:p>
            <a:fld id="{E6F9B8CD-342D-4579-98EC-A8FD6B7370E1}" type="datetimeFigureOut">
              <a:rPr lang="en-US" smtClean="0"/>
              <a:pPr/>
              <a:t>4/8/2021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auto">
          <a:xfrm rot="5400000">
            <a:off x="7077456" y="4178808"/>
            <a:ext cx="3657600" cy="384048"/>
          </a:xfrm>
        </p:spPr>
        <p:txBody>
          <a:bodyPr/>
          <a:lstStyle/>
          <a:p>
            <a:endParaRPr kumimoji="0" lang="en-US"/>
          </a:p>
        </p:txBody>
      </p:sp>
      <p:sp>
        <p:nvSpPr>
          <p:cNvPr id="9" name="Rectangle 8"/>
          <p:cNvSpPr/>
          <p:nvPr/>
        </p:nvSpPr>
        <p:spPr bwMode="auto">
          <a:xfrm>
            <a:off x="381000" y="0"/>
            <a:ext cx="609600" cy="6858000"/>
          </a:xfrm>
          <a:prstGeom prst="rect">
            <a:avLst/>
          </a:prstGeom>
          <a:solidFill>
            <a:schemeClr val="accent1">
              <a:tint val="60000"/>
              <a:alpha val="54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276336" y="0"/>
            <a:ext cx="104664" cy="6858000"/>
          </a:xfrm>
          <a:prstGeom prst="rect">
            <a:avLst/>
          </a:prstGeom>
          <a:solidFill>
            <a:schemeClr val="accent1">
              <a:tint val="40000"/>
              <a:alpha val="36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990600" y="0"/>
            <a:ext cx="181872" cy="6858000"/>
          </a:xfrm>
          <a:prstGeom prst="rect">
            <a:avLst/>
          </a:prstGeom>
          <a:solidFill>
            <a:schemeClr val="accent1">
              <a:tint val="40000"/>
              <a:alpha val="7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1141320" y="0"/>
            <a:ext cx="230280" cy="6858000"/>
          </a:xfrm>
          <a:prstGeom prst="rect">
            <a:avLst/>
          </a:prstGeom>
          <a:solidFill>
            <a:schemeClr val="accent1">
              <a:tint val="20000"/>
              <a:alpha val="7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106344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  <a:alpha val="7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Straight Connector 13"/>
          <p:cNvSpPr>
            <a:spLocks noChangeShapeType="1"/>
          </p:cNvSpPr>
          <p:nvPr/>
        </p:nvSpPr>
        <p:spPr bwMode="auto">
          <a:xfrm>
            <a:off x="914400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20000"/>
                <a:alpha val="8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5" name="Straight Connector 14"/>
          <p:cNvSpPr>
            <a:spLocks noChangeShapeType="1"/>
          </p:cNvSpPr>
          <p:nvPr/>
        </p:nvSpPr>
        <p:spPr bwMode="auto">
          <a:xfrm>
            <a:off x="854112" y="0"/>
            <a:ext cx="0" cy="6858000"/>
          </a:xfrm>
          <a:prstGeom prst="line">
            <a:avLst/>
          </a:prstGeom>
          <a:noFill/>
          <a:ln w="5715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1726640" y="0"/>
            <a:ext cx="0" cy="6858000"/>
          </a:xfrm>
          <a:prstGeom prst="line">
            <a:avLst/>
          </a:prstGeom>
          <a:noFill/>
          <a:ln w="28575" cap="flat" cmpd="sng" algn="ctr">
            <a:solidFill>
              <a:schemeClr val="accent1">
                <a:tint val="60000"/>
                <a:alpha val="82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7" name="Straight Connector 16"/>
          <p:cNvSpPr>
            <a:spLocks noChangeShapeType="1"/>
          </p:cNvSpPr>
          <p:nvPr/>
        </p:nvSpPr>
        <p:spPr bwMode="auto">
          <a:xfrm>
            <a:off x="10668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8" name="Rectangle 17"/>
          <p:cNvSpPr/>
          <p:nvPr/>
        </p:nvSpPr>
        <p:spPr bwMode="auto">
          <a:xfrm>
            <a:off x="1219200" y="0"/>
            <a:ext cx="76200" cy="6858000"/>
          </a:xfrm>
          <a:prstGeom prst="rect">
            <a:avLst/>
          </a:prstGeom>
          <a:solidFill>
            <a:schemeClr val="accent1">
              <a:tint val="60000"/>
              <a:alpha val="51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9" name="Oval 18"/>
          <p:cNvSpPr/>
          <p:nvPr/>
        </p:nvSpPr>
        <p:spPr bwMode="auto">
          <a:xfrm>
            <a:off x="609600" y="3429000"/>
            <a:ext cx="1295400" cy="129540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0" name="Oval 19"/>
          <p:cNvSpPr/>
          <p:nvPr/>
        </p:nvSpPr>
        <p:spPr bwMode="auto">
          <a:xfrm>
            <a:off x="1324704" y="4866752"/>
            <a:ext cx="641424" cy="641424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1" name="Oval 20"/>
          <p:cNvSpPr/>
          <p:nvPr/>
        </p:nvSpPr>
        <p:spPr bwMode="auto">
          <a:xfrm>
            <a:off x="1091080" y="5500632"/>
            <a:ext cx="137160" cy="13716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2" name="Oval 21"/>
          <p:cNvSpPr/>
          <p:nvPr/>
        </p:nvSpPr>
        <p:spPr bwMode="auto">
          <a:xfrm>
            <a:off x="1664208" y="5791200"/>
            <a:ext cx="274320" cy="274320"/>
          </a:xfrm>
          <a:prstGeom prst="ellipse">
            <a:avLst/>
          </a:prstGeom>
          <a:ln w="127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Oval 22"/>
          <p:cNvSpPr/>
          <p:nvPr/>
        </p:nvSpPr>
        <p:spPr bwMode="auto">
          <a:xfrm>
            <a:off x="1879040" y="4479888"/>
            <a:ext cx="365760" cy="365760"/>
          </a:xfrm>
          <a:prstGeom prst="ellipse">
            <a:avLst/>
          </a:prstGeom>
          <a:ln w="28575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6" name="Straight Connector 25"/>
          <p:cNvSpPr>
            <a:spLocks noChangeShapeType="1"/>
          </p:cNvSpPr>
          <p:nvPr/>
        </p:nvSpPr>
        <p:spPr bwMode="auto">
          <a:xfrm>
            <a:off x="9097944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auto">
          <a:xfrm>
            <a:off x="1340616" y="4928702"/>
            <a:ext cx="609600" cy="517524"/>
          </a:xfrm>
        </p:spPr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B8CD-342D-4579-98EC-A8FD6B7370E1}" type="datetimeFigureOut">
              <a:rPr lang="en-US" smtClean="0"/>
              <a:pPr/>
              <a:t>4/8/2021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457200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270248" y="1600200"/>
            <a:ext cx="3657600" cy="45720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1143000"/>
          </a:xfrm>
        </p:spPr>
        <p:txBody>
          <a:bodyPr anchor="b"/>
          <a:lstStyle>
            <a:lvl1pPr>
              <a:defRPr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B8CD-342D-4579-98EC-A8FD6B7370E1}" type="datetimeFigureOut">
              <a:rPr lang="en-US" smtClean="0"/>
              <a:pPr/>
              <a:t>4/8/2021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57200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371975" y="2362200"/>
            <a:ext cx="3657600" cy="3886200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1"/>
          </p:nvPr>
        </p:nvSpPr>
        <p:spPr>
          <a:xfrm>
            <a:off x="4572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3"/>
          </p:nvPr>
        </p:nvSpPr>
        <p:spPr>
          <a:xfrm>
            <a:off x="4343400" y="1569720"/>
            <a:ext cx="3657600" cy="658368"/>
          </a:xfrm>
          <a:prstGeom prst="roundRect">
            <a:avLst>
              <a:gd name="adj" fmla="val 16667"/>
            </a:avLst>
          </a:prstGeom>
          <a:solidFill>
            <a:schemeClr val="accent1"/>
          </a:solidFill>
        </p:spPr>
        <p:txBody>
          <a:bodyPr rtlCol="0" anchor="ctr">
            <a:noAutofit/>
          </a:bodyPr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4/8/2021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F9B8CD-342D-4579-98EC-A8FD6B7370E1}" type="datetimeFigureOut">
              <a:rPr lang="en-US" smtClean="0"/>
              <a:pPr/>
              <a:t>4/8/2021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0"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BBB5E19-F10A-4C2F-BF6F-11C513378A2E}" type="slidenum">
              <a:rPr kumimoji="0" lang="en-US" smtClean="0"/>
              <a:pPr/>
              <a:t>‹#›</a:t>
            </a:fld>
            <a:endParaRPr kumimoji="0"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71850" y="3200400"/>
            <a:ext cx="6309360" cy="457200"/>
          </a:xfrm>
        </p:spPr>
        <p:txBody>
          <a:bodyPr anchor="b"/>
          <a:lstStyle>
            <a:lvl1pPr algn="l">
              <a:buNone/>
              <a:defRPr sz="2000" b="1" cap="small" baseline="0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12280" y="274320"/>
            <a:ext cx="1527048" cy="4983480"/>
          </a:xfrm>
        </p:spPr>
        <p:txBody>
          <a:bodyPr/>
          <a:lstStyle>
            <a:lvl1pPr marL="0" indent="0">
              <a:spcBef>
                <a:spcPts val="400"/>
              </a:spcBef>
              <a:spcAft>
                <a:spcPts val="1000"/>
              </a:spcAft>
              <a:buNone/>
              <a:defRPr sz="12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Rectangle 11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3" name="Straight Connector 12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4" name="Oval 13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18" name="Content Placeholder 17"/>
          <p:cNvSpPr>
            <a:spLocks noGrp="1"/>
          </p:cNvSpPr>
          <p:nvPr>
            <p:ph sz="quarter" idx="1"/>
          </p:nvPr>
        </p:nvSpPr>
        <p:spPr>
          <a:xfrm>
            <a:off x="304800" y="274320"/>
            <a:ext cx="5638800" cy="6327648"/>
          </a:xfrm>
        </p:spPr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4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4/8/2021</a:t>
            </a:fld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5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6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3" name="Oval 12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 rot="5400000">
            <a:off x="3350133" y="3200400"/>
            <a:ext cx="6309360" cy="457200"/>
          </a:xfrm>
        </p:spPr>
        <p:txBody>
          <a:bodyPr anchor="b"/>
          <a:lstStyle>
            <a:lvl1pPr algn="l">
              <a:buNone/>
              <a:defRPr sz="2000" b="1"/>
            </a:lvl1pPr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0" y="0"/>
            <a:ext cx="6172200" cy="6858000"/>
          </a:xfrm>
          <a:solidFill>
            <a:schemeClr val="bg2"/>
          </a:solidFill>
          <a:ln w="1270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/>
          <a:lstStyle>
            <a:lvl1pPr marL="0" indent="0">
              <a:buNone/>
              <a:defRPr sz="3200"/>
            </a:lvl1pPr>
          </a:lstStyle>
          <a:p>
            <a:pPr algn="ctr" eaLnBrk="1" latinLnBrk="0" hangingPunct="1">
              <a:buFontTx/>
              <a:buNone/>
            </a:pPr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65798" y="264795"/>
            <a:ext cx="1524000" cy="4956048"/>
          </a:xfrm>
        </p:spPr>
        <p:txBody>
          <a:bodyPr rot="0" spcFirstLastPara="0" vertOverflow="overflow" horzOverflow="overflow" vert="horz" wrap="square" lIns="91440" tIns="45720" rIns="91440" bIns="45720" numCol="1" spcCol="274320" rtlCol="0" fromWordArt="0" anchor="t" anchorCtr="0" forceAA="0" compatLnSpc="1">
            <a:normAutofit/>
          </a:bodyPr>
          <a:lstStyle>
            <a:lvl1pPr marL="0" indent="0">
              <a:spcBef>
                <a:spcPts val="100"/>
              </a:spcBef>
              <a:spcAft>
                <a:spcPts val="400"/>
              </a:spcAft>
              <a:buFontTx/>
              <a:buNone/>
              <a:defRPr sz="12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10" name="Straight Connector 9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1" name="Rectangle 10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9" name="Straight Connector 18"/>
          <p:cNvSpPr>
            <a:spLocks noChangeShapeType="1"/>
          </p:cNvSpPr>
          <p:nvPr/>
        </p:nvSpPr>
        <p:spPr bwMode="auto">
          <a:xfrm>
            <a:off x="62484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0" name="Straight Connector 19"/>
          <p:cNvSpPr>
            <a:spLocks noChangeShapeType="1"/>
          </p:cNvSpPr>
          <p:nvPr/>
        </p:nvSpPr>
        <p:spPr bwMode="auto">
          <a:xfrm>
            <a:off x="6192296" y="0"/>
            <a:ext cx="0" cy="6858000"/>
          </a:xfrm>
          <a:prstGeom prst="line">
            <a:avLst/>
          </a:prstGeom>
          <a:noFill/>
          <a:ln w="127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17" name="Date Placeholder 1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4/8/2021</a:t>
            </a:fld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/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2"/>
          </p:nvPr>
        </p:nvSpPr>
        <p:spPr/>
        <p:txBody>
          <a:bodyPr rtlCol="0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Straight Connector 15"/>
          <p:cNvSpPr>
            <a:spLocks noChangeShapeType="1"/>
          </p:cNvSpPr>
          <p:nvPr/>
        </p:nvSpPr>
        <p:spPr bwMode="auto">
          <a:xfrm>
            <a:off x="8763000" y="0"/>
            <a:ext cx="0" cy="6858000"/>
          </a:xfrm>
          <a:prstGeom prst="line">
            <a:avLst/>
          </a:prstGeom>
          <a:noFill/>
          <a:ln w="38100" cap="flat" cmpd="sng" algn="ctr">
            <a:solidFill>
              <a:schemeClr val="accent1">
                <a:tint val="60000"/>
                <a:alpha val="93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 dirty="0"/>
          </a:p>
        </p:txBody>
      </p:sp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457200" y="274638"/>
            <a:ext cx="7467600" cy="1143000"/>
          </a:xfrm>
          <a:prstGeom prst="rect">
            <a:avLst/>
          </a:prstGeom>
        </p:spPr>
        <p:txBody>
          <a:bodyPr vert="horz" anchor="b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7467600" cy="4873752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/>
              <a:t>Click to edit Master text styles</a:t>
            </a:r>
          </a:p>
          <a:p>
            <a:pPr lvl="1" eaLnBrk="1" latinLnBrk="0" hangingPunct="1"/>
            <a:r>
              <a:rPr kumimoji="0" lang="en-US"/>
              <a:t>Second level</a:t>
            </a:r>
          </a:p>
          <a:p>
            <a:pPr lvl="2" eaLnBrk="1" latinLnBrk="0" hangingPunct="1"/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 rot="5400000">
            <a:off x="7589520" y="1081851"/>
            <a:ext cx="2011680" cy="384048"/>
          </a:xfrm>
          <a:prstGeom prst="rect">
            <a:avLst/>
          </a:prstGeom>
        </p:spPr>
        <p:txBody>
          <a:bodyPr vert="horz" anchor="ctr" anchorCtr="0"/>
          <a:lstStyle>
            <a:lvl1pPr algn="r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 algn="r" eaLnBrk="1" latinLnBrk="0" hangingPunct="1"/>
            <a:fld id="{E6F9B8CD-342D-4579-98EC-A8FD6B7370E1}" type="datetimeFigureOut">
              <a:rPr lang="en-US" smtClean="0"/>
              <a:pPr algn="r" eaLnBrk="1" latinLnBrk="0" hangingPunct="1"/>
              <a:t>4/8/2021</a:t>
            </a:fld>
            <a:endParaRPr lang="en-US" dirty="0">
              <a:solidFill>
                <a:schemeClr val="tx2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 rot="5400000">
            <a:off x="6990186" y="3737240"/>
            <a:ext cx="3200400" cy="365760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200">
                <a:solidFill>
                  <a:schemeClr val="tx2"/>
                </a:solidFill>
              </a:defRPr>
            </a:lvl1pPr>
          </a:lstStyle>
          <a:p>
            <a:pPr algn="l" eaLnBrk="1" latinLnBrk="0" hangingPunct="1"/>
            <a:endParaRPr kumimoji="0" lang="en-US" dirty="0">
              <a:solidFill>
                <a:schemeClr val="tx2"/>
              </a:solidFill>
            </a:endParaRPr>
          </a:p>
        </p:txBody>
      </p:sp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76200" y="0"/>
            <a:ext cx="0" cy="6858000"/>
          </a:xfrm>
          <a:prstGeom prst="line">
            <a:avLst/>
          </a:prstGeom>
          <a:noFill/>
          <a:ln w="57150" cap="flat" cmpd="thickThin" algn="ctr">
            <a:solidFill>
              <a:schemeClr val="accent1">
                <a:tint val="6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8991600" y="0"/>
            <a:ext cx="0" cy="6858000"/>
          </a:xfrm>
          <a:prstGeom prst="line">
            <a:avLst/>
          </a:prstGeom>
          <a:noFill/>
          <a:ln w="1905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0" name="Rectangle 9"/>
          <p:cNvSpPr/>
          <p:nvPr/>
        </p:nvSpPr>
        <p:spPr bwMode="auto">
          <a:xfrm>
            <a:off x="8839200" y="0"/>
            <a:ext cx="304800" cy="6858000"/>
          </a:xfrm>
          <a:prstGeom prst="rect">
            <a:avLst/>
          </a:prstGeom>
          <a:solidFill>
            <a:schemeClr val="accent1">
              <a:tint val="60000"/>
              <a:alpha val="87000"/>
            </a:schemeClr>
          </a:solidFill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8915400" y="0"/>
            <a:ext cx="0" cy="6858000"/>
          </a:xfrm>
          <a:prstGeom prst="line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Oval 11"/>
          <p:cNvSpPr/>
          <p:nvPr/>
        </p:nvSpPr>
        <p:spPr>
          <a:xfrm>
            <a:off x="8156448" y="5715000"/>
            <a:ext cx="548640" cy="548640"/>
          </a:xfrm>
          <a:prstGeom prst="ellipse">
            <a:avLst/>
          </a:prstGeom>
          <a:ln w="381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8129016" y="5734050"/>
            <a:ext cx="609600" cy="521208"/>
          </a:xfrm>
          <a:prstGeom prst="rect">
            <a:avLst/>
          </a:prstGeom>
        </p:spPr>
        <p:txBody>
          <a:bodyPr vert="horz" anchor="ctr"/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pPr algn="ctr" eaLnBrk="1" latinLnBrk="0" hangingPunct="1"/>
            <a:fld id="{2BBB5E19-F10A-4C2F-BF6F-11C513378A2E}" type="slidenum">
              <a:rPr kumimoji="0" lang="en-US" smtClean="0"/>
              <a:pPr algn="ctr" eaLnBrk="1" latinLnBrk="0" hangingPunct="1"/>
              <a:t>‹#›</a:t>
            </a:fld>
            <a:endParaRPr kumimoji="0" lang="en-US" sz="1400" b="1" dirty="0">
              <a:solidFill>
                <a:srgbClr val="FFFFFF"/>
              </a:solidFill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3000" b="0" kern="1200" cap="sm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ts val="600"/>
        </a:spcBef>
        <a:buClr>
          <a:schemeClr val="accent1"/>
        </a:buClr>
        <a:buSzPct val="70000"/>
        <a:buFont typeface="Wingdings"/>
        <a:buChar char="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ct val="20000"/>
        </a:spcBef>
        <a:buClr>
          <a:schemeClr val="accent1"/>
        </a:buClr>
        <a:buSzPct val="8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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182880" algn="l" rtl="0" eaLnBrk="1" latinLnBrk="0" hangingPunct="1">
        <a:spcBef>
          <a:spcPct val="20000"/>
        </a:spcBef>
        <a:buClr>
          <a:schemeClr val="accent2">
            <a:tint val="60000"/>
          </a:schemeClr>
        </a:buClr>
        <a:buSzPct val="68000"/>
        <a:buFont typeface="Wingdings 2"/>
        <a:buChar char="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182880" algn="l" rtl="0" eaLnBrk="1" latinLnBrk="0" hangingPunct="1">
        <a:spcBef>
          <a:spcPct val="20000"/>
        </a:spcBef>
        <a:buClr>
          <a:schemeClr val="accent1"/>
        </a:buClr>
        <a:buChar char="•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rtl="0" eaLnBrk="1" latinLnBrk="0" hangingPunct="1">
        <a:spcBef>
          <a:spcPct val="20000"/>
        </a:spcBef>
        <a:buClr>
          <a:schemeClr val="accent1">
            <a:tint val="60000"/>
          </a:schemeClr>
        </a:buClr>
        <a:buSzPct val="60000"/>
        <a:buFont typeface="Wingdings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2286000" indent="-182880" algn="l" rtl="0" eaLnBrk="1" latinLnBrk="0" hangingPunct="1">
        <a:spcBef>
          <a:spcPct val="20000"/>
        </a:spcBef>
        <a:buClr>
          <a:schemeClr val="accent2"/>
        </a:buClr>
        <a:buChar char="•"/>
        <a:defRPr kumimoji="0" sz="1400" kern="1200" cap="small" baseline="0">
          <a:solidFill>
            <a:schemeClr val="tx2"/>
          </a:solidFill>
          <a:latin typeface="+mn-lt"/>
          <a:ea typeface="+mn-ea"/>
          <a:cs typeface="+mn-cs"/>
        </a:defRPr>
      </a:lvl8pPr>
      <a:lvl9pPr marL="2560320" indent="-182880" algn="l" rtl="0" eaLnBrk="1" latinLnBrk="0" hangingPunct="1">
        <a:spcBef>
          <a:spcPct val="20000"/>
        </a:spcBef>
        <a:buClr>
          <a:schemeClr val="accent1">
            <a:shade val="75000"/>
          </a:schemeClr>
        </a:buClr>
        <a:buChar char="•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0.m4a"/><Relationship Id="rId2" Type="http://schemas.microsoft.com/office/2007/relationships/media" Target="../media/media10.m4a"/><Relationship Id="rId1" Type="http://schemas.openxmlformats.org/officeDocument/2006/relationships/tags" Target="../tags/tag8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9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10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1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7" Type="http://schemas.openxmlformats.org/officeDocument/2006/relationships/image" Target="../media/image2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5.jpeg"/><Relationship Id="rId5" Type="http://schemas.openxmlformats.org/officeDocument/2006/relationships/image" Target="../media/image4.jpeg"/><Relationship Id="rId4" Type="http://schemas.openxmlformats.org/officeDocument/2006/relationships/notesSlide" Target="../notesSlides/notesSlide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1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13.xml"/><Relationship Id="rId6" Type="http://schemas.openxmlformats.org/officeDocument/2006/relationships/image" Target="../media/image2.png"/><Relationship Id="rId5" Type="http://schemas.openxmlformats.org/officeDocument/2006/relationships/image" Target="../media/image6.jpeg"/><Relationship Id="rId4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1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8.m4a"/><Relationship Id="rId2" Type="http://schemas.microsoft.com/office/2007/relationships/media" Target="../media/media18.m4a"/><Relationship Id="rId1" Type="http://schemas.openxmlformats.org/officeDocument/2006/relationships/tags" Target="../tags/tag15.xml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microsoft.com/office/2011/relationships/inkAction" Target="../ink/inkAction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1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m4a"/><Relationship Id="rId2" Type="http://schemas.microsoft.com/office/2007/relationships/media" Target="../media/media20.m4a"/><Relationship Id="rId1" Type="http://schemas.openxmlformats.org/officeDocument/2006/relationships/tags" Target="../tags/tag1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2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2" Type="http://schemas.microsoft.com/office/2007/relationships/media" Target="../media/media4.m4a"/><Relationship Id="rId1" Type="http://schemas.openxmlformats.org/officeDocument/2006/relationships/tags" Target="../tags/tag3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2" Type="http://schemas.microsoft.com/office/2007/relationships/media" Target="../media/media7.m4a"/><Relationship Id="rId1" Type="http://schemas.openxmlformats.org/officeDocument/2006/relationships/tags" Target="../tags/tag5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audio" Target="../media/media8.m4a"/><Relationship Id="rId2" Type="http://schemas.microsoft.com/office/2007/relationships/media" Target="../media/media8.m4a"/><Relationship Id="rId1" Type="http://schemas.openxmlformats.org/officeDocument/2006/relationships/tags" Target="../tags/tag6.xml"/><Relationship Id="rId5" Type="http://schemas.openxmlformats.org/officeDocument/2006/relationships/image" Target="../media/image2.png"/><Relationship Id="rId4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9.m4a"/><Relationship Id="rId7" Type="http://schemas.openxmlformats.org/officeDocument/2006/relationships/image" Target="../media/image4.png"/><Relationship Id="rId2" Type="http://schemas.microsoft.com/office/2007/relationships/media" Target="../media/media9.m4a"/><Relationship Id="rId1" Type="http://schemas.openxmlformats.org/officeDocument/2006/relationships/tags" Target="../tags/tag7.xml"/><Relationship Id="rId6" Type="http://schemas.microsoft.com/office/2011/relationships/inkAction" Target="../ink/inkAction1.xml"/><Relationship Id="rId5" Type="http://schemas.openxmlformats.org/officeDocument/2006/relationships/image" Target="../media/image3.jpeg"/><Relationship Id="rId4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CA" dirty="0"/>
              <a:t>Mood Disorders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4E40645-ED81-485C-9D74-A7C91413A2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3226"/>
    </mc:Choice>
    <mc:Fallback xmlns="">
      <p:transition spd="slow" advTm="13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 dirty="0"/>
              <a:t>The role of thinking (Cont’d)</a:t>
            </a:r>
          </a:p>
        </p:txBody>
      </p:sp>
      <p:sp>
        <p:nvSpPr>
          <p:cNvPr id="9219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“Depressive realism”</a:t>
            </a:r>
          </a:p>
          <a:p>
            <a:pPr eaLnBrk="1" hangingPunct="1"/>
            <a:r>
              <a:rPr lang="en-CA" dirty="0"/>
              <a:t>Although there are cognitive distortions related to failures, depressed people may be </a:t>
            </a:r>
            <a:r>
              <a:rPr lang="en-CA" i="1" dirty="0"/>
              <a:t>more realistic</a:t>
            </a:r>
            <a:r>
              <a:rPr lang="en-CA" dirty="0"/>
              <a:t> compared to non-depressed</a:t>
            </a:r>
          </a:p>
          <a:p>
            <a:r>
              <a:rPr lang="en-CA" dirty="0"/>
              <a:t>no sense of illusory control (but keep in mind some illusory control is beneficial) </a:t>
            </a:r>
          </a:p>
          <a:p>
            <a:pPr lvl="1" eaLnBrk="1" hangingPunct="1"/>
            <a:endParaRPr lang="en-CA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21DABDB-777F-4881-BC20-9E480DB0463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5899"/>
    </mc:Choice>
    <mc:Fallback xmlns="">
      <p:transition spd="slow" advTm="1458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1" dur="500"/>
                                        <p:tgtEl>
                                          <p:spTgt spid="92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16" dur="500"/>
                                        <p:tgtEl>
                                          <p:spTgt spid="92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lide(fromBottom)">
                                      <p:cBhvr>
                                        <p:cTn id="21" dur="500"/>
                                        <p:tgtEl>
                                          <p:spTgt spid="92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CA"/>
              <a:t>Explanations: Learned Helplessness </a:t>
            </a:r>
          </a:p>
        </p:txBody>
      </p:sp>
      <p:sp>
        <p:nvSpPr>
          <p:cNvPr id="102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CA" dirty="0"/>
              <a:t>Martin Seligman (1975) </a:t>
            </a:r>
          </a:p>
          <a:p>
            <a:pPr eaLnBrk="1" hangingPunct="1"/>
            <a:r>
              <a:rPr lang="en-CA" dirty="0"/>
              <a:t>Learned Helplessness </a:t>
            </a:r>
          </a:p>
          <a:p>
            <a:pPr lvl="1" eaLnBrk="1" hangingPunct="1"/>
            <a:r>
              <a:rPr lang="en-CA" dirty="0"/>
              <a:t>Tendency to feel helpless  and hopeless in situations not under our control </a:t>
            </a:r>
          </a:p>
          <a:p>
            <a:pPr eaLnBrk="1" hangingPunct="1"/>
            <a:r>
              <a:rPr lang="en-CA" dirty="0"/>
              <a:t>Seligman’s studies with dogs and electric shock floorboards</a:t>
            </a:r>
          </a:p>
          <a:p>
            <a:pPr eaLnBrk="1" hangingPunct="1"/>
            <a:r>
              <a:rPr lang="en-CA" dirty="0"/>
              <a:t>Dogs who were not allowed to escape initially showed LH </a:t>
            </a:r>
          </a:p>
          <a:p>
            <a:pPr lvl="1" eaLnBrk="1" hangingPunct="1"/>
            <a:r>
              <a:rPr lang="en-CA" dirty="0"/>
              <a:t>Became passive after experiencing repeated failures </a:t>
            </a:r>
          </a:p>
          <a:p>
            <a:pPr eaLnBrk="1" hangingPunct="1"/>
            <a:endParaRPr lang="en-CA" dirty="0"/>
          </a:p>
          <a:p>
            <a:pPr eaLnBrk="1" hangingPunct="1"/>
            <a:endParaRPr lang="en-CA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C7CE12F-02F0-4EC5-8875-CFD5D3E2884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137"/>
    </mc:Choice>
    <mc:Fallback xmlns="">
      <p:transition spd="slow" advTm="1831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2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02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2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02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02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02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24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/>
              <a:t>Explanations: Biology </a:t>
            </a:r>
          </a:p>
        </p:txBody>
      </p:sp>
      <p:sp>
        <p:nvSpPr>
          <p:cNvPr id="14339" name="Content Placeholder 2"/>
          <p:cNvSpPr>
            <a:spLocks noGrp="1"/>
          </p:cNvSpPr>
          <p:nvPr>
            <p:ph idx="1"/>
          </p:nvPr>
        </p:nvSpPr>
        <p:spPr>
          <a:xfrm>
            <a:off x="457200" y="1285875"/>
            <a:ext cx="8229600" cy="4840288"/>
          </a:xfrm>
        </p:spPr>
        <p:txBody>
          <a:bodyPr/>
          <a:lstStyle/>
          <a:p>
            <a:pPr eaLnBrk="1" hangingPunct="1"/>
            <a:r>
              <a:rPr lang="en-CA" dirty="0"/>
              <a:t>Evidence for genetic influences based on twin and family studies </a:t>
            </a:r>
          </a:p>
          <a:p>
            <a:pPr lvl="1" eaLnBrk="1" hangingPunct="1"/>
            <a:r>
              <a:rPr lang="en-CA" dirty="0"/>
              <a:t>Major Depression: 40% concordance for MZ twins, compared to 11% for DZ </a:t>
            </a:r>
          </a:p>
          <a:p>
            <a:pPr lvl="1" eaLnBrk="1" hangingPunct="1"/>
            <a:r>
              <a:rPr lang="en-CA" dirty="0"/>
              <a:t>Bipolar disorder: As high as 85% concordance for MZ twins reported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E991CB7-89BC-496E-B27E-3E7447B0E8D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0974"/>
    </mc:Choice>
    <mc:Fallback xmlns="">
      <p:transition spd="slow" advTm="2909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43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500"/>
                                        <p:tgtEl>
                                          <p:spTgt spid="143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457200" y="273050"/>
            <a:ext cx="7543800" cy="793750"/>
          </a:xfrm>
        </p:spPr>
        <p:txBody>
          <a:bodyPr/>
          <a:lstStyle/>
          <a:p>
            <a:r>
              <a:rPr lang="en-CA" dirty="0"/>
              <a:t>Brain and Biochemical Factors 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CA" dirty="0"/>
              <a:t>Bipolar Disorder 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r>
              <a:rPr lang="en-CA" dirty="0"/>
              <a:t>Major Depression 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2"/>
          </p:nvPr>
        </p:nvSpPr>
        <p:spPr>
          <a:xfrm>
            <a:off x="611560" y="2362200"/>
            <a:ext cx="4040188" cy="3962400"/>
          </a:xfrm>
        </p:spPr>
        <p:txBody>
          <a:bodyPr>
            <a:normAutofit fontScale="92500" lnSpcReduction="10000"/>
          </a:bodyPr>
          <a:lstStyle/>
          <a:p>
            <a:r>
              <a:rPr lang="en-CA" dirty="0"/>
              <a:t>High levels of norepinephrine </a:t>
            </a:r>
          </a:p>
          <a:p>
            <a:r>
              <a:rPr lang="en-CA" dirty="0"/>
              <a:t>Sleep deprivation appears to be a trigger for manic episodes</a:t>
            </a:r>
          </a:p>
          <a:p>
            <a:pPr lvl="1"/>
            <a:r>
              <a:rPr lang="en-CA" dirty="0"/>
              <a:t>dopamine receptors are oversensitive </a:t>
            </a:r>
          </a:p>
          <a:p>
            <a:r>
              <a:rPr lang="en-CA" dirty="0"/>
              <a:t>Increased activity in amygdala </a:t>
            </a:r>
          </a:p>
          <a:p>
            <a:r>
              <a:rPr lang="en-CA" dirty="0"/>
              <a:t>Decreased activity in prefrontal cortex</a:t>
            </a:r>
          </a:p>
        </p:txBody>
      </p:sp>
      <p:sp>
        <p:nvSpPr>
          <p:cNvPr id="8" name="Content Placeholder 7"/>
          <p:cNvSpPr>
            <a:spLocks noGrp="1"/>
          </p:cNvSpPr>
          <p:nvPr>
            <p:ph sz="quarter" idx="4"/>
          </p:nvPr>
        </p:nvSpPr>
        <p:spPr>
          <a:xfrm>
            <a:off x="4799385" y="2286000"/>
            <a:ext cx="4041775" cy="3962400"/>
          </a:xfrm>
        </p:spPr>
        <p:txBody>
          <a:bodyPr>
            <a:normAutofit/>
          </a:bodyPr>
          <a:lstStyle/>
          <a:p>
            <a:pPr eaLnBrk="1" hangingPunct="1"/>
            <a:r>
              <a:rPr lang="en-CA" dirty="0" err="1"/>
              <a:t>Norepinephrine</a:t>
            </a:r>
            <a:r>
              <a:rPr lang="en-CA" dirty="0"/>
              <a:t> (low levels)</a:t>
            </a:r>
          </a:p>
          <a:p>
            <a:pPr eaLnBrk="1" hangingPunct="1"/>
            <a:r>
              <a:rPr lang="en-CA" dirty="0"/>
              <a:t>Dopamine (low levels)</a:t>
            </a:r>
          </a:p>
          <a:p>
            <a:pPr lvl="1" eaLnBrk="1" hangingPunct="1"/>
            <a:r>
              <a:rPr lang="en-CA" dirty="0"/>
              <a:t>Can account for loss of pleasure in life </a:t>
            </a:r>
          </a:p>
          <a:p>
            <a:pPr eaLnBrk="1" hangingPunct="1"/>
            <a:r>
              <a:rPr lang="en-CA" dirty="0"/>
              <a:t>Serotonin (low levels)</a:t>
            </a:r>
          </a:p>
          <a:p>
            <a:pPr lvl="1" eaLnBrk="1" hangingPunct="1"/>
            <a:r>
              <a:rPr lang="en-CA" dirty="0"/>
              <a:t>SERT gene is structured differently in people with depression compared to non-depressed </a:t>
            </a:r>
          </a:p>
          <a:p>
            <a:endParaRPr lang="en-CA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2B186D06-BE46-4FBB-BA17-F77B0BCEF39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3726"/>
    </mc:Choice>
    <mc:Fallback xmlns="">
      <p:transition spd="slow" advTm="3037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4000" dirty="0"/>
              <a:t>Antidepressant Drug Actions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2"/>
          </p:nvPr>
        </p:nvSpPr>
        <p:spPr>
          <a:xfrm>
            <a:off x="179512" y="1444294"/>
            <a:ext cx="4032448" cy="3941763"/>
          </a:xfrm>
        </p:spPr>
        <p:txBody>
          <a:bodyPr/>
          <a:lstStyle/>
          <a:p>
            <a:pPr marL="365125" lvl="1" indent="-255588">
              <a:spcBef>
                <a:spcPts val="400"/>
              </a:spcBef>
              <a:buSzPct val="68000"/>
              <a:buFont typeface="Wingdings 3" pitchFamily="18" charset="2"/>
              <a:buChar char=""/>
            </a:pPr>
            <a:r>
              <a:rPr lang="en-US" dirty="0"/>
              <a:t>monoamine oxidase inhibitors (MAOIs) prevent MAO from breaking down NOREP, SER, DOP</a:t>
            </a:r>
          </a:p>
          <a:p>
            <a:pPr marL="365125" lvl="1" indent="-255588">
              <a:spcBef>
                <a:spcPts val="400"/>
              </a:spcBef>
              <a:buSzPct val="68000"/>
              <a:buFont typeface="Wingdings 3" pitchFamily="18" charset="2"/>
              <a:buChar char=""/>
            </a:pPr>
            <a:r>
              <a:rPr lang="en-CA" dirty="0"/>
              <a:t>Selective serotonin reuptake inhibitors (SSRIs)</a:t>
            </a:r>
          </a:p>
          <a:p>
            <a:pPr marL="603250" lvl="2" indent="-255588">
              <a:spcBef>
                <a:spcPts val="400"/>
              </a:spcBef>
              <a:buSzPct val="68000"/>
              <a:buFont typeface="Wingdings 3" pitchFamily="18" charset="2"/>
              <a:buChar char=""/>
            </a:pPr>
            <a:r>
              <a:rPr lang="en-CA" dirty="0"/>
              <a:t>E.g. Prozac, </a:t>
            </a:r>
            <a:r>
              <a:rPr lang="en-CA" dirty="0" err="1"/>
              <a:t>lexapro</a:t>
            </a:r>
            <a:endParaRPr lang="en-CA" dirty="0"/>
          </a:p>
          <a:p>
            <a:pPr marL="365125" lvl="1" indent="-255588">
              <a:spcBef>
                <a:spcPts val="400"/>
              </a:spcBef>
              <a:buSzPct val="68000"/>
              <a:buFont typeface="Wingdings 3" pitchFamily="18" charset="2"/>
              <a:buChar char=""/>
            </a:pPr>
            <a:r>
              <a:rPr lang="en-US" dirty="0"/>
              <a:t>(Tri)</a:t>
            </a:r>
            <a:r>
              <a:rPr lang="en-US" dirty="0" err="1"/>
              <a:t>Cyclics</a:t>
            </a:r>
            <a:r>
              <a:rPr lang="en-US" dirty="0"/>
              <a:t>  Block reuptake of SER, NOREP </a:t>
            </a:r>
          </a:p>
          <a:p>
            <a:pPr marL="365125" lvl="1" indent="-255588">
              <a:spcBef>
                <a:spcPts val="400"/>
              </a:spcBef>
              <a:buSzPct val="68000"/>
              <a:buFont typeface="Wingdings 3" pitchFamily="18" charset="2"/>
              <a:buChar char=""/>
            </a:pPr>
            <a:endParaRPr lang="en-US" dirty="0"/>
          </a:p>
          <a:p>
            <a:pPr marL="365125" lvl="1" indent="-255588">
              <a:spcBef>
                <a:spcPts val="400"/>
              </a:spcBef>
              <a:buSzPct val="68000"/>
              <a:buFont typeface="Wingdings 3" pitchFamily="18" charset="2"/>
              <a:buChar char=""/>
            </a:pPr>
            <a:endParaRPr lang="en-US" dirty="0"/>
          </a:p>
          <a:p>
            <a:pPr marL="365125" lvl="1" indent="-255588">
              <a:spcBef>
                <a:spcPts val="400"/>
              </a:spcBef>
              <a:buSzPct val="68000"/>
              <a:buFont typeface="Wingdings 3" pitchFamily="18" charset="2"/>
              <a:buChar char=""/>
            </a:pPr>
            <a:endParaRPr lang="en-US" dirty="0"/>
          </a:p>
          <a:p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9459" name="Picture 5" descr="SchBr1e_fig_13_0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4139952" y="1484784"/>
            <a:ext cx="4820005" cy="50405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C:\Users\owner\Desktop\teaching\Old AbnormalPsy\prozac10c.jp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26520" y="4941168"/>
            <a:ext cx="3061685" cy="18370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9DB9BBD1-B98F-434B-BFCF-6F4C1A35BD7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66847"/>
    </mc:Choice>
    <mc:Fallback>
      <p:transition spd="slow" advTm="266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64704"/>
            <a:ext cx="8229600" cy="5361459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2800" dirty="0"/>
              <a:t>Mood stabilizers used to treat bipolar disorder	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800" dirty="0"/>
              <a:t>Used to reduce likelihood of swings between depression and mania </a:t>
            </a:r>
          </a:p>
          <a:p>
            <a:pPr lvl="1" eaLnBrk="1" hangingPunct="1">
              <a:lnSpc>
                <a:spcPct val="80000"/>
              </a:lnSpc>
            </a:pPr>
            <a:r>
              <a:rPr lang="en-US" sz="2800" dirty="0"/>
              <a:t>E.g. Lithium Carbonate decreases NOR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E4C4E50-8D67-45BB-B2A0-12284C643BA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436"/>
    </mc:Choice>
    <mc:Fallback xmlns="">
      <p:transition spd="slow" advTm="274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Biological Treatments Beyond Medication</a:t>
            </a:r>
            <a:endParaRPr lang="en-CA" dirty="0"/>
          </a:p>
        </p:txBody>
      </p:sp>
      <p:sp>
        <p:nvSpPr>
          <p:cNvPr id="21507" name="Text Placeholder 3"/>
          <p:cNvSpPr>
            <a:spLocks noGrp="1"/>
          </p:cNvSpPr>
          <p:nvPr>
            <p:ph type="body" idx="1"/>
          </p:nvPr>
        </p:nvSpPr>
        <p:spPr>
          <a:xfrm>
            <a:off x="533400" y="5562600"/>
            <a:ext cx="4040188" cy="1295400"/>
          </a:xfrm>
        </p:spPr>
        <p:txBody>
          <a:bodyPr/>
          <a:lstStyle/>
          <a:p>
            <a:pPr eaLnBrk="1" hangingPunct="1"/>
            <a:r>
              <a:rPr lang="en-CA" dirty="0"/>
              <a:t>Electroconvulsive Therapy </a:t>
            </a:r>
          </a:p>
          <a:p>
            <a:pPr eaLnBrk="1" hangingPunct="1"/>
            <a:endParaRPr lang="en-CA" dirty="0"/>
          </a:p>
        </p:txBody>
      </p:sp>
      <p:sp>
        <p:nvSpPr>
          <p:cNvPr id="7171" name="Content Placeholder 2"/>
          <p:cNvSpPr>
            <a:spLocks noGrp="1"/>
          </p:cNvSpPr>
          <p:nvPr>
            <p:ph sz="quarter" idx="2"/>
          </p:nvPr>
        </p:nvSpPr>
        <p:spPr>
          <a:xfrm>
            <a:off x="457200" y="1444625"/>
            <a:ext cx="4040188" cy="3941763"/>
          </a:xfrm>
        </p:spPr>
        <p:txBody>
          <a:bodyPr>
            <a:normAutofit lnSpcReduction="10000"/>
          </a:bodyPr>
          <a:lstStyle/>
          <a:p>
            <a:pPr marL="365760" indent="-256032" eaLnBrk="1" fontAlgn="auto" hangingPunct="1">
              <a:spcAft>
                <a:spcPts val="0"/>
              </a:spcAft>
              <a:buFont typeface="Wingdings 3"/>
              <a:buChar char=""/>
              <a:defRPr/>
            </a:pPr>
            <a:r>
              <a:rPr lang="en-CA" dirty="0"/>
              <a:t>ECT: a brain seizure is induced using electrical pulses  </a:t>
            </a:r>
          </a:p>
          <a:p>
            <a:pPr marL="365760" indent="-256032" eaLnBrk="1" fontAlgn="auto" hangingPunct="1">
              <a:spcAft>
                <a:spcPts val="0"/>
              </a:spcAft>
              <a:buFont typeface="Wingdings 3"/>
              <a:buChar char=""/>
              <a:defRPr/>
            </a:pPr>
            <a:r>
              <a:rPr lang="en-CA" dirty="0"/>
              <a:t>Used mainly for depression when all other methods of treatment have not worked </a:t>
            </a:r>
          </a:p>
          <a:p>
            <a:pPr marL="365760" indent="-256032" eaLnBrk="1" fontAlgn="auto" hangingPunct="1">
              <a:spcAft>
                <a:spcPts val="0"/>
              </a:spcAft>
              <a:buFont typeface="Wingdings 3"/>
              <a:buChar char=""/>
              <a:defRPr/>
            </a:pPr>
            <a:r>
              <a:rPr lang="en-CA" dirty="0"/>
              <a:t>Side effects: confusion and poor memory after procedure </a:t>
            </a:r>
          </a:p>
        </p:txBody>
      </p:sp>
      <p:pic>
        <p:nvPicPr>
          <p:cNvPr id="21509" name="Picture 5" descr="SchBr1e_13UN25"/>
          <p:cNvPicPr>
            <a:picLocks noGrp="1" noChangeAspect="1" noChangeArrowheads="1"/>
          </p:cNvPicPr>
          <p:nvPr>
            <p:ph sz="quarter" idx="4"/>
          </p:nvPr>
        </p:nvPicPr>
        <p:blipFill>
          <a:blip r:embed="rId5" cstate="print"/>
          <a:srcRect/>
          <a:stretch>
            <a:fillRect/>
          </a:stretch>
        </p:blipFill>
        <p:spPr>
          <a:xfrm>
            <a:off x="4892675" y="1444625"/>
            <a:ext cx="3546475" cy="3941763"/>
          </a:xfrm>
          <a:noFill/>
          <a:ln>
            <a:prstDash val="solid"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A6AA0D5-123A-489F-96A0-EDC40EBFC2E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4445"/>
    </mc:Choice>
    <mc:Fallback xmlns="">
      <p:transition spd="slow" advTm="644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171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ECT is also used for cases of bipolar disorder, and schizophrenia</a:t>
            </a:r>
          </a:p>
          <a:p>
            <a:r>
              <a:rPr lang="en-CA" dirty="0"/>
              <a:t>6-10 treatments, about three times a week</a:t>
            </a:r>
          </a:p>
          <a:p>
            <a:r>
              <a:rPr lang="en-CA" dirty="0"/>
              <a:t>It is not entirely clear why or how ECT works for major depression </a:t>
            </a:r>
          </a:p>
          <a:p>
            <a:pPr lvl="1"/>
            <a:r>
              <a:rPr lang="en-CA" dirty="0"/>
              <a:t>But it appears to boost serotonin levels  </a:t>
            </a:r>
          </a:p>
          <a:p>
            <a:endParaRPr lang="en-CA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2E3AAE4-2558-4F5F-BB4D-B3861E7E8E6D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559"/>
    </mc:Choice>
    <mc:Fallback xmlns="">
      <p:transition spd="slow" advTm="415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47113" y="6408738"/>
            <a:ext cx="366712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fld id="{F68CBE19-81CD-46C7-B376-03A2CD91C4FA}" type="slidenum">
              <a:rPr lang="en-CA" smtClean="0"/>
              <a:pPr/>
              <a:t>18</a:t>
            </a:fld>
            <a:endParaRPr lang="en-CA"/>
          </a:p>
        </p:txBody>
      </p:sp>
      <p:sp>
        <p:nvSpPr>
          <p:cNvPr id="1331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Cognitive Therapies</a:t>
            </a:r>
            <a:endParaRPr lang="en-US" sz="1600" dirty="0"/>
          </a:p>
        </p:txBody>
      </p:sp>
      <p:sp>
        <p:nvSpPr>
          <p:cNvPr id="36868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sz="2800" b="1" dirty="0">
                <a:solidFill>
                  <a:srgbClr val="33CC33"/>
                </a:solidFill>
              </a:rPr>
              <a:t>Goal:</a:t>
            </a:r>
            <a:r>
              <a:rPr lang="en-US" sz="2800" dirty="0"/>
              <a:t> Remove irrational beliefs, negative thoughts presumed to be responsible for maintaining depression </a:t>
            </a:r>
          </a:p>
          <a:p>
            <a:pPr eaLnBrk="1" hangingPunct="1"/>
            <a:r>
              <a:rPr lang="en-US" sz="2800" b="1" dirty="0">
                <a:solidFill>
                  <a:srgbClr val="33CC33"/>
                </a:solidFill>
              </a:rPr>
              <a:t>Techniques:</a:t>
            </a:r>
          </a:p>
          <a:p>
            <a:pPr lvl="1" eaLnBrk="1" hangingPunct="1"/>
            <a:r>
              <a:rPr lang="en-US" sz="2400" dirty="0"/>
              <a:t>Identify irrational beliefs</a:t>
            </a:r>
          </a:p>
          <a:p>
            <a:pPr lvl="1" eaLnBrk="1" hangingPunct="1"/>
            <a:r>
              <a:rPr lang="en-US" sz="2400" dirty="0"/>
              <a:t>Identify maladaptive interpretations of events</a:t>
            </a:r>
          </a:p>
          <a:p>
            <a:pPr lvl="1" eaLnBrk="1" hangingPunct="1"/>
            <a:r>
              <a:rPr lang="en-US" sz="2400" dirty="0"/>
              <a:t>Challenge beliefs directly</a:t>
            </a:r>
          </a:p>
          <a:p>
            <a:pPr lvl="1" eaLnBrk="1" hangingPunct="1"/>
            <a:r>
              <a:rPr lang="en-US" sz="2400" dirty="0"/>
              <a:t>Encourage more rational beliefs and interpretations</a:t>
            </a:r>
          </a:p>
        </p:txBody>
      </p:sp>
      <p:pic>
        <p:nvPicPr>
          <p:cNvPr id="126981" name="Picture 5" descr="blue leaf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7696200" y="5867400"/>
            <a:ext cx="800100" cy="6000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2C2D5EC-F67D-4F53-8333-C0F07FCFA5F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7952"/>
    </mc:Choice>
    <mc:Fallback xmlns="">
      <p:transition spd="slow" advTm="1279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68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686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68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686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68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686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68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686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68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686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A = adversity/fact of reality</a:t>
            </a:r>
          </a:p>
          <a:p>
            <a:pPr eaLnBrk="1" hangingPunct="1"/>
            <a:r>
              <a:rPr lang="en-US" dirty="0"/>
              <a:t>B = beliefs about A </a:t>
            </a:r>
          </a:p>
          <a:p>
            <a:pPr eaLnBrk="1" hangingPunct="1"/>
            <a:r>
              <a:rPr lang="en-US" dirty="0"/>
              <a:t>C= consequences derived from B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D &amp; E added later </a:t>
            </a:r>
          </a:p>
          <a:p>
            <a:pPr lvl="1"/>
            <a:r>
              <a:rPr lang="en-US" dirty="0"/>
              <a:t>D = dispute irrational beliefs </a:t>
            </a:r>
          </a:p>
          <a:p>
            <a:pPr lvl="1"/>
            <a:r>
              <a:rPr lang="en-US" dirty="0"/>
              <a:t>E = more effective beliefs </a:t>
            </a:r>
          </a:p>
          <a:p>
            <a:pPr eaLnBrk="1" hangingPunct="1"/>
            <a:endParaRPr lang="en-US" dirty="0"/>
          </a:p>
          <a:p>
            <a:pPr eaLnBrk="1" hangingPunct="1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>
              <a:defRPr/>
            </a:pPr>
            <a:r>
              <a:rPr lang="en-US" dirty="0"/>
              <a:t>Albert Ellis’ Rational Emotive Therapy</a:t>
            </a:r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4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2BF73547-8451-4171-A84E-A07C1294EC53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87960" y="2503080"/>
              <a:ext cx="851040" cy="274104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2BF73547-8451-4171-A84E-A07C1294EC53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678600" y="2493720"/>
                <a:ext cx="869760" cy="275976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8F320F16-E812-4E64-93E6-E84B5A4DCF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6087"/>
    </mc:Choice>
    <mc:Fallback>
      <p:transition spd="slow" advTm="4160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/>
              <a:t>Mood Disorders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sz="2400" dirty="0"/>
              <a:t>Mood disorders are common, rather than rare </a:t>
            </a:r>
          </a:p>
          <a:p>
            <a:pPr lvl="1" eaLnBrk="1" hangingPunct="1"/>
            <a:r>
              <a:rPr lang="en-US" sz="2000" dirty="0"/>
              <a:t>20% of will experience a mood disorder in lifetime </a:t>
            </a:r>
          </a:p>
          <a:p>
            <a:pPr lvl="1" eaLnBrk="1" hangingPunct="1"/>
            <a:r>
              <a:rPr lang="en-US" sz="2000" dirty="0"/>
              <a:t>Recall: statistical rarity definition of abnormality </a:t>
            </a:r>
          </a:p>
          <a:p>
            <a:pPr eaLnBrk="1" hangingPunct="1"/>
            <a:r>
              <a:rPr lang="en-US" sz="2400" dirty="0"/>
              <a:t>Examples (but not exhaustive list) </a:t>
            </a:r>
          </a:p>
          <a:p>
            <a:pPr lvl="1" eaLnBrk="1" hangingPunct="1"/>
            <a:r>
              <a:rPr lang="en-US" sz="2000" dirty="0"/>
              <a:t>Major Depressive disorder</a:t>
            </a:r>
          </a:p>
          <a:p>
            <a:pPr lvl="1"/>
            <a:r>
              <a:rPr lang="en-US" sz="2000" dirty="0" err="1"/>
              <a:t>Dysthymia</a:t>
            </a:r>
            <a:r>
              <a:rPr lang="en-US" sz="2000" dirty="0"/>
              <a:t> </a:t>
            </a:r>
          </a:p>
          <a:p>
            <a:pPr lvl="1" eaLnBrk="1" hangingPunct="1"/>
            <a:r>
              <a:rPr lang="en-US" sz="2000" dirty="0"/>
              <a:t>Bipolar disorder </a:t>
            </a:r>
          </a:p>
          <a:p>
            <a:pPr lvl="1" eaLnBrk="1" hangingPunct="1"/>
            <a:r>
              <a:rPr lang="en-US" sz="2000" dirty="0"/>
              <a:t>Seasonal affective disorder</a:t>
            </a:r>
          </a:p>
          <a:p>
            <a:pPr lvl="1" eaLnBrk="1" hangingPunct="1"/>
            <a:r>
              <a:rPr lang="en-US" sz="2000" dirty="0"/>
              <a:t>Post Partum depression </a:t>
            </a:r>
          </a:p>
          <a:p>
            <a:pPr eaLnBrk="1" hangingPunct="1"/>
            <a:endParaRPr lang="en-CA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AB98495-5E08-4EB9-998A-F634B8D187B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5835044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5251"/>
    </mc:Choice>
    <mc:Fallback xmlns="">
      <p:transition spd="slow" advTm="1052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3333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47113" y="6408738"/>
            <a:ext cx="366712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fld id="{485B6BAF-240A-495C-A431-7016EE830EB8}" type="slidenum">
              <a:rPr lang="en-CA" smtClean="0"/>
              <a:pPr/>
              <a:t>20</a:t>
            </a:fld>
            <a:endParaRPr lang="en-CA"/>
          </a:p>
        </p:txBody>
      </p:sp>
      <p:sp>
        <p:nvSpPr>
          <p:cNvPr id="1433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dirty="0"/>
              <a:t>Beck’s Cognitive Therapy </a:t>
            </a:r>
            <a:endParaRPr lang="en-US" sz="1600" dirty="0"/>
          </a:p>
        </p:txBody>
      </p:sp>
      <p:sp>
        <p:nvSpPr>
          <p:cNvPr id="3891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eaLnBrk="1" hangingPunct="1">
              <a:buFont typeface="Arial" charset="0"/>
              <a:buChar char="•"/>
            </a:pPr>
            <a:r>
              <a:rPr lang="en-US" dirty="0"/>
              <a:t>Encourages clients to identify irrational thought processes themselves</a:t>
            </a:r>
          </a:p>
          <a:p>
            <a:pPr eaLnBrk="1" hangingPunct="1">
              <a:buFont typeface="Arial" charset="0"/>
              <a:buChar char="•"/>
            </a:pPr>
            <a:r>
              <a:rPr lang="en-US" dirty="0"/>
              <a:t>Record keeping or “homework” is often used to pinpoint thought processes that lead to negative emotions</a:t>
            </a:r>
          </a:p>
          <a:p>
            <a:pPr eaLnBrk="1" hangingPunct="1">
              <a:buFont typeface="Arial" charset="0"/>
              <a:buChar char="•"/>
            </a:pPr>
            <a:r>
              <a:rPr lang="en-US" dirty="0"/>
              <a:t>Identifying automatic negative thoughts </a:t>
            </a:r>
          </a:p>
          <a:p>
            <a:pPr lvl="2" eaLnBrk="1" hangingPunct="1">
              <a:buFont typeface="Arial" charset="0"/>
              <a:buChar char="•"/>
            </a:pPr>
            <a:r>
              <a:rPr lang="en-US" dirty="0"/>
              <a:t>E.g. “I’m incompetent”, “People don’t like me” </a:t>
            </a:r>
          </a:p>
          <a:p>
            <a:pPr eaLnBrk="1" hangingPunct="1">
              <a:buFont typeface="Arial" charset="0"/>
              <a:buChar char="•"/>
            </a:pPr>
            <a:r>
              <a:rPr lang="en-US" dirty="0"/>
              <a:t>In addition, client writes out a more adaptive, rational response that counters the automatic thought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4917F9E-7A85-42FC-BBF0-636B70B2CF2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6531"/>
    </mc:Choice>
    <mc:Fallback xmlns="">
      <p:transition spd="slow" advTm="1265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389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389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3891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3891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3891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8916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Footer Placeholder 4"/>
          <p:cNvSpPr>
            <a:spLocks noGrp="1"/>
          </p:cNvSpPr>
          <p:nvPr>
            <p:ph type="ftr" sz="quarter" idx="4294967295"/>
          </p:nvPr>
        </p:nvSpPr>
        <p:spPr bwMode="auto">
          <a:xfrm>
            <a:off x="4379913" y="6248400"/>
            <a:ext cx="3392487" cy="525463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r>
              <a:rPr lang="en-US" dirty="0"/>
              <a:t>Copyright © 2008 by Nelson Education Ltd.</a:t>
            </a:r>
            <a:endParaRPr lang="en-CA" dirty="0"/>
          </a:p>
        </p:txBody>
      </p:sp>
      <p:sp>
        <p:nvSpPr>
          <p:cNvPr id="39939" name="Slide Number Placeholder 5"/>
          <p:cNvSpPr>
            <a:spLocks noGrp="1"/>
          </p:cNvSpPr>
          <p:nvPr>
            <p:ph type="sldNum" sz="quarter" idx="4294967295"/>
          </p:nvPr>
        </p:nvSpPr>
        <p:spPr bwMode="auto">
          <a:xfrm>
            <a:off x="8647113" y="6408738"/>
            <a:ext cx="366712" cy="365125"/>
          </a:xfrm>
          <a:prstGeom prst="rect">
            <a:avLst/>
          </a:prstGeom>
          <a:noFill/>
          <a:ln>
            <a:miter lim="800000"/>
            <a:headEnd/>
            <a:tailEnd/>
          </a:ln>
        </p:spPr>
        <p:txBody>
          <a:bodyPr wrap="square" lIns="91440" tIns="45720" rIns="91440" bIns="45720" numCol="1" anchorCtr="0" compatLnSpc="1">
            <a:prstTxWarp prst="textNoShape">
              <a:avLst/>
            </a:prstTxWarp>
          </a:bodyPr>
          <a:lstStyle/>
          <a:p>
            <a:fld id="{3DA11112-0AC7-4877-AFBA-79DF4705DEEC}" type="slidenum">
              <a:rPr lang="en-CA" smtClean="0"/>
              <a:pPr/>
              <a:t>21</a:t>
            </a:fld>
            <a:endParaRPr lang="en-CA"/>
          </a:p>
        </p:txBody>
      </p:sp>
      <p:sp>
        <p:nvSpPr>
          <p:cNvPr id="132098" name="Rectangle 2"/>
          <p:cNvSpPr>
            <a:spLocks noGrp="1" noChangeArrowheads="1"/>
          </p:cNvSpPr>
          <p:nvPr>
            <p:ph type="title"/>
          </p:nvPr>
        </p:nvSpPr>
        <p:spPr>
          <a:xfrm>
            <a:off x="457200" y="152400"/>
            <a:ext cx="8229600" cy="1139825"/>
          </a:xfrm>
        </p:spPr>
        <p:txBody>
          <a:bodyPr>
            <a:normAutofit fontScale="90000"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sz="4000" dirty="0"/>
              <a:t>Homework from a Cognitive Therapist</a:t>
            </a:r>
            <a:endParaRPr lang="en-US" sz="1800" dirty="0"/>
          </a:p>
        </p:txBody>
      </p:sp>
      <p:grpSp>
        <p:nvGrpSpPr>
          <p:cNvPr id="2" name="Group 6"/>
          <p:cNvGrpSpPr>
            <a:grpSpLocks/>
          </p:cNvGrpSpPr>
          <p:nvPr/>
        </p:nvGrpSpPr>
        <p:grpSpPr bwMode="auto">
          <a:xfrm>
            <a:off x="0" y="1524000"/>
            <a:ext cx="8899525" cy="5167313"/>
            <a:chOff x="326" y="897"/>
            <a:chExt cx="5108" cy="3255"/>
          </a:xfrm>
        </p:grpSpPr>
        <p:pic>
          <p:nvPicPr>
            <p:cNvPr id="39942" name="Picture 4" descr="Figure15_06"/>
            <p:cNvPicPr preferRelativeResize="0">
              <a:picLocks noChangeArrowheads="1"/>
            </p:cNvPicPr>
            <p:nvPr/>
          </p:nvPicPr>
          <p:blipFill>
            <a:blip r:embed="rId2" cstate="print">
              <a:lum bright="-12000" contrast="20000"/>
            </a:blip>
            <a:srcRect/>
            <a:stretch>
              <a:fillRect/>
            </a:stretch>
          </p:blipFill>
          <p:spPr bwMode="auto">
            <a:xfrm>
              <a:off x="413" y="897"/>
              <a:ext cx="5021" cy="29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9943" name="Text Box 5"/>
            <p:cNvSpPr txBox="1">
              <a:spLocks noChangeArrowheads="1"/>
            </p:cNvSpPr>
            <p:nvPr/>
          </p:nvSpPr>
          <p:spPr bwMode="auto">
            <a:xfrm>
              <a:off x="326" y="3921"/>
              <a:ext cx="876" cy="231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CA" b="1">
                  <a:solidFill>
                    <a:srgbClr val="FFFF00"/>
                  </a:solidFill>
                </a:rPr>
                <a:t>Figure 15.6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726FD740-3B2B-47D1-8237-36E21EE9CAA7}" type="slidenum">
              <a:rPr lang="en-CA"/>
              <a:pPr>
                <a:defRPr/>
              </a:pPr>
              <a:t>3</a:t>
            </a:fld>
            <a:endParaRPr lang="en-CA" dirty="0"/>
          </a:p>
        </p:txBody>
      </p:sp>
      <p:sp>
        <p:nvSpPr>
          <p:cNvPr id="307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4000" dirty="0"/>
              <a:t>Mood Disorders: Depression and Mania</a:t>
            </a:r>
            <a:endParaRPr lang="en-US" sz="1600" dirty="0"/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eaLnBrk="1" hangingPunct="1">
              <a:lnSpc>
                <a:spcPct val="90000"/>
              </a:lnSpc>
            </a:pPr>
            <a:r>
              <a:rPr lang="en-US" sz="2400" b="1" dirty="0"/>
              <a:t>Bipolar disorder:</a:t>
            </a:r>
            <a:r>
              <a:rPr lang="en-US" sz="2400" dirty="0"/>
              <a:t> Disordered mood shifts in </a:t>
            </a:r>
            <a:r>
              <a:rPr lang="en-US" sz="2400" b="1" dirty="0"/>
              <a:t>two directions</a:t>
            </a:r>
            <a:r>
              <a:rPr lang="en-US" sz="2400" dirty="0"/>
              <a:t>, from depression to manic state</a:t>
            </a:r>
          </a:p>
          <a:p>
            <a:pPr eaLnBrk="1" hangingPunct="1">
              <a:lnSpc>
                <a:spcPct val="90000"/>
              </a:lnSpc>
            </a:pPr>
            <a:r>
              <a:rPr lang="en-US" dirty="0"/>
              <a:t>For diagnosis, must have experienced </a:t>
            </a:r>
            <a:r>
              <a:rPr lang="en-US" dirty="0" err="1"/>
              <a:t>atleast</a:t>
            </a:r>
            <a:r>
              <a:rPr lang="en-US" dirty="0"/>
              <a:t> one manic episode </a:t>
            </a:r>
            <a:endParaRPr lang="en-US" sz="2400" dirty="0"/>
          </a:p>
          <a:p>
            <a:pPr lvl="1" eaLnBrk="1" hangingPunct="1">
              <a:lnSpc>
                <a:spcPct val="90000"/>
              </a:lnSpc>
            </a:pPr>
            <a:r>
              <a:rPr lang="en-US" sz="2400" b="1" dirty="0"/>
              <a:t>Manic state:</a:t>
            </a:r>
            <a:r>
              <a:rPr lang="en-US" sz="2400" dirty="0"/>
              <a:t> “elevated, expansive, or irritable mood” (Nolen-</a:t>
            </a:r>
            <a:r>
              <a:rPr lang="en-US" sz="2400" dirty="0" err="1"/>
              <a:t>Hoeksema</a:t>
            </a:r>
            <a:r>
              <a:rPr lang="en-US" sz="2400" dirty="0"/>
              <a:t> &amp; Rector, 2008; p.296)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Person becomes hyperactive, talkative, decreased need for sleep</a:t>
            </a:r>
          </a:p>
          <a:p>
            <a:pPr lvl="2">
              <a:lnSpc>
                <a:spcPct val="90000"/>
              </a:lnSpc>
            </a:pPr>
            <a:r>
              <a:rPr lang="en-US" dirty="0"/>
              <a:t>May engage in activities that are self-destructive or dangerous, such as spending sprees, risk-taking, inflated self- esteem/grandiosity, racing thoughts &amp; speech, increase in activity directed at achieving goals (Nolen-</a:t>
            </a:r>
            <a:r>
              <a:rPr lang="en-US" dirty="0" err="1"/>
              <a:t>Hoeksema</a:t>
            </a:r>
            <a:r>
              <a:rPr lang="en-US" dirty="0"/>
              <a:t> &amp; Rector, 2008; p.296</a:t>
            </a:r>
          </a:p>
          <a:p>
            <a:pPr lvl="1" eaLnBrk="1" hangingPunct="1">
              <a:lnSpc>
                <a:spcPct val="90000"/>
              </a:lnSpc>
            </a:pPr>
            <a:r>
              <a:rPr lang="en-US" sz="2400" dirty="0"/>
              <a:t>Manic state must last at least a week to be classified as such, but may last for months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033B4E2-5675-484F-8739-3B4E240DC08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31897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0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0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/>
          <p:cNvSpPr>
            <a:spLocks noGrp="1"/>
          </p:cNvSpPr>
          <p:nvPr>
            <p:ph type="sldNum" sz="quarter" idx="4294967295"/>
          </p:nvPr>
        </p:nvSpPr>
        <p:spPr>
          <a:xfrm>
            <a:off x="8647113" y="6408738"/>
            <a:ext cx="366712" cy="365125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fld id="{9F660B41-7E01-4017-B8A9-B2F8C58F3CD8}" type="slidenum">
              <a:rPr lang="en-CA"/>
              <a:pPr>
                <a:defRPr/>
              </a:pPr>
              <a:t>4</a:t>
            </a:fld>
            <a:endParaRPr lang="en-CA" dirty="0"/>
          </a:p>
        </p:txBody>
      </p:sp>
      <p:sp>
        <p:nvSpPr>
          <p:cNvPr id="4099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sz="4000" dirty="0"/>
              <a:t>Major Depressive Episode</a:t>
            </a:r>
            <a:endParaRPr lang="en-US" sz="1800" dirty="0"/>
          </a:p>
        </p:txBody>
      </p:sp>
      <p:sp>
        <p:nvSpPr>
          <p:cNvPr id="3076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/>
          </a:bodyPr>
          <a:lstStyle/>
          <a:p>
            <a:pPr eaLnBrk="1" hangingPunct="1">
              <a:lnSpc>
                <a:spcPct val="90000"/>
              </a:lnSpc>
              <a:defRPr/>
            </a:pPr>
            <a:r>
              <a:rPr lang="en-US" sz="2800" b="1" dirty="0">
                <a:solidFill>
                  <a:srgbClr val="00CC00"/>
                </a:solidFill>
              </a:rPr>
              <a:t>Five</a:t>
            </a:r>
            <a:r>
              <a:rPr lang="en-US" sz="2800" dirty="0"/>
              <a:t> or more of these symptoms for at least </a:t>
            </a:r>
            <a:r>
              <a:rPr lang="en-US" sz="2800" b="1" dirty="0">
                <a:solidFill>
                  <a:srgbClr val="00CC00"/>
                </a:solidFill>
              </a:rPr>
              <a:t>2 weeks:</a:t>
            </a:r>
          </a:p>
          <a:p>
            <a:pPr marL="914400" lvl="1" indent="-457200" eaLnBrk="1" hangingPunct="1">
              <a:lnSpc>
                <a:spcPct val="90000"/>
              </a:lnSpc>
              <a:buFont typeface="+mj-lt"/>
              <a:buAutoNum type="arabicPeriod"/>
              <a:defRPr/>
            </a:pPr>
            <a:r>
              <a:rPr lang="en-US" sz="2400" b="1" dirty="0"/>
              <a:t>Depressed mood for most of the day</a:t>
            </a:r>
          </a:p>
          <a:p>
            <a:pPr marL="914400" lvl="1" indent="-457200" eaLnBrk="1" hangingPunct="1">
              <a:lnSpc>
                <a:spcPct val="90000"/>
              </a:lnSpc>
              <a:buFont typeface="+mj-lt"/>
              <a:buAutoNum type="arabicPeriod"/>
              <a:defRPr/>
            </a:pPr>
            <a:r>
              <a:rPr lang="en-US" sz="2400" b="1" dirty="0"/>
              <a:t>Loss of interest in normal daily activities</a:t>
            </a:r>
          </a:p>
          <a:p>
            <a:pPr marL="914400" lvl="1" indent="-457200" eaLnBrk="1" hangingPunct="1">
              <a:lnSpc>
                <a:spcPct val="90000"/>
              </a:lnSpc>
              <a:buFont typeface="+mj-lt"/>
              <a:buAutoNum type="arabicPeriod"/>
              <a:defRPr/>
            </a:pPr>
            <a:r>
              <a:rPr lang="en-US" sz="2400" dirty="0"/>
              <a:t>Significant weight change</a:t>
            </a:r>
          </a:p>
          <a:p>
            <a:pPr marL="914400" lvl="1" indent="-457200" eaLnBrk="1" hangingPunct="1">
              <a:lnSpc>
                <a:spcPct val="90000"/>
              </a:lnSpc>
              <a:buFont typeface="+mj-lt"/>
              <a:buAutoNum type="arabicPeriod"/>
              <a:defRPr/>
            </a:pPr>
            <a:r>
              <a:rPr lang="en-US" sz="2400" dirty="0"/>
              <a:t>Change in activity level</a:t>
            </a:r>
          </a:p>
          <a:p>
            <a:pPr marL="914400" lvl="1" indent="-457200" eaLnBrk="1" hangingPunct="1">
              <a:lnSpc>
                <a:spcPct val="90000"/>
              </a:lnSpc>
              <a:buFont typeface="+mj-lt"/>
              <a:buAutoNum type="arabicPeriod"/>
              <a:defRPr/>
            </a:pPr>
            <a:r>
              <a:rPr lang="en-US" sz="2400" dirty="0"/>
              <a:t>Daily fatigue or loss of energy</a:t>
            </a:r>
          </a:p>
          <a:p>
            <a:pPr marL="914400" lvl="1" indent="-457200" eaLnBrk="1" hangingPunct="1">
              <a:lnSpc>
                <a:spcPct val="90000"/>
              </a:lnSpc>
              <a:buFont typeface="+mj-lt"/>
              <a:buAutoNum type="arabicPeriod"/>
              <a:defRPr/>
            </a:pPr>
            <a:r>
              <a:rPr lang="en-US" sz="2400" dirty="0"/>
              <a:t>Negative self-concept (worthlessness; excessive guilt)</a:t>
            </a:r>
          </a:p>
          <a:p>
            <a:pPr marL="914400" lvl="1" indent="-457200" eaLnBrk="1" hangingPunct="1">
              <a:lnSpc>
                <a:spcPct val="90000"/>
              </a:lnSpc>
              <a:buFont typeface="+mj-lt"/>
              <a:buAutoNum type="arabicPeriod"/>
              <a:defRPr/>
            </a:pPr>
            <a:r>
              <a:rPr lang="en-US" sz="2400" dirty="0"/>
              <a:t>Trouble concentrating or making decisions</a:t>
            </a:r>
          </a:p>
          <a:p>
            <a:pPr marL="914400" lvl="1" indent="-457200" eaLnBrk="1" hangingPunct="1">
              <a:lnSpc>
                <a:spcPct val="90000"/>
              </a:lnSpc>
              <a:buFont typeface="+mj-lt"/>
              <a:buAutoNum type="arabicPeriod"/>
              <a:defRPr/>
            </a:pPr>
            <a:r>
              <a:rPr lang="en-US" sz="2400" dirty="0"/>
              <a:t>Suicidal thoughts</a:t>
            </a:r>
          </a:p>
          <a:p>
            <a:pPr marL="514350" indent="-457200" eaLnBrk="1" hangingPunct="1">
              <a:lnSpc>
                <a:spcPct val="90000"/>
              </a:lnSpc>
              <a:buFont typeface="Arial" pitchFamily="34" charset="0"/>
              <a:buChar char="•"/>
              <a:defRPr/>
            </a:pPr>
            <a:r>
              <a:rPr lang="en-US" sz="2800" dirty="0"/>
              <a:t>Symptoms do not meet criteria for a mixed episode (i.e. mania plus depression)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C571829-9ADD-4CDF-9B39-12A21CCDE65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237108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0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0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0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0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0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0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07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0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07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0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07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0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07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30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307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076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77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fontAlgn="auto" hangingPunct="1">
              <a:spcAft>
                <a:spcPts val="0"/>
              </a:spcAft>
              <a:defRPr/>
            </a:pP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203779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27088" y="1676400"/>
            <a:ext cx="7859712" cy="4343400"/>
          </a:xfrm>
        </p:spPr>
        <p:txBody>
          <a:bodyPr>
            <a:normAutofit/>
          </a:bodyPr>
          <a:lstStyle/>
          <a:p>
            <a:pPr marL="365760" indent="-283464" eaLnBrk="1" fontAlgn="auto" hangingPunct="1">
              <a:lnSpc>
                <a:spcPct val="90000"/>
              </a:lnSpc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/>
              <a:t>Risk of self-harm increases when a person is depressed</a:t>
            </a:r>
          </a:p>
          <a:p>
            <a:pPr marL="365760" indent="-283464" eaLnBrk="1" fontAlgn="auto" hangingPunct="1">
              <a:lnSpc>
                <a:spcPct val="40000"/>
              </a:lnSpc>
              <a:spcAft>
                <a:spcPts val="0"/>
              </a:spcAft>
              <a:buFontTx/>
              <a:buNone/>
              <a:defRPr/>
            </a:pPr>
            <a:endParaRPr lang="en-US" dirty="0"/>
          </a:p>
          <a:p>
            <a:pPr marL="640080" lvl="1" indent="-237744" eaLnBrk="1" fontAlgn="auto" hangingPunct="1">
              <a:lnSpc>
                <a:spcPct val="40000"/>
              </a:lnSpc>
              <a:spcAft>
                <a:spcPts val="0"/>
              </a:spcAft>
              <a:buFont typeface="Wingdings" pitchFamily="2" charset="2"/>
              <a:buNone/>
              <a:defRPr/>
            </a:pPr>
            <a:endParaRPr lang="en-US" sz="2600" dirty="0"/>
          </a:p>
          <a:p>
            <a:pPr marL="365760" indent="-283464" eaLnBrk="1" fontAlgn="auto" hangingPunct="1">
              <a:lnSpc>
                <a:spcPct val="90000"/>
              </a:lnSpc>
              <a:spcAft>
                <a:spcPts val="0"/>
              </a:spcAft>
              <a:buFont typeface="Wingdings 2"/>
              <a:buChar char=""/>
              <a:defRPr/>
            </a:pPr>
            <a:r>
              <a:rPr lang="en-US" dirty="0"/>
              <a:t>Threats of self-harm should be taken seriously</a:t>
            </a:r>
          </a:p>
          <a:p>
            <a:pPr marL="365760" indent="-283464" eaLnBrk="1" fontAlgn="auto" hangingPunct="1">
              <a:lnSpc>
                <a:spcPct val="40000"/>
              </a:lnSpc>
              <a:spcAft>
                <a:spcPts val="0"/>
              </a:spcAft>
              <a:buFontTx/>
              <a:buNone/>
              <a:defRPr/>
            </a:pPr>
            <a:endParaRPr lang="en-US" dirty="0"/>
          </a:p>
          <a:p>
            <a:pPr marL="365760" indent="-283464" eaLnBrk="1" fontAlgn="auto" hangingPunct="1">
              <a:lnSpc>
                <a:spcPct val="40000"/>
              </a:lnSpc>
              <a:spcAft>
                <a:spcPts val="0"/>
              </a:spcAft>
              <a:buFontTx/>
              <a:buNone/>
              <a:defRPr/>
            </a:pPr>
            <a:endParaRPr lang="en-US" dirty="0"/>
          </a:p>
          <a:p>
            <a:pPr marL="365760" indent="-283464" eaLnBrk="1" fontAlgn="auto" hangingPunct="1">
              <a:lnSpc>
                <a:spcPct val="60000"/>
              </a:lnSpc>
              <a:spcAft>
                <a:spcPts val="0"/>
              </a:spcAft>
              <a:buFontTx/>
              <a:buNone/>
              <a:defRPr/>
            </a:pPr>
            <a:r>
              <a:rPr lang="en-US" sz="2400" dirty="0"/>
              <a:t>Recall criterion of “Danger”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0C35B50-E9E0-4FAF-8533-DD6335721B6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p:transition advTm="3679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/>
              <a:t>Major Depressive disorder </a:t>
            </a:r>
          </a:p>
        </p:txBody>
      </p:sp>
      <p:sp>
        <p:nvSpPr>
          <p:cNvPr id="51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CA" dirty="0"/>
              <a:t>Symptoms causes significant distress or impairment in </a:t>
            </a:r>
          </a:p>
          <a:p>
            <a:pPr lvl="1" eaLnBrk="1" hangingPunct="1"/>
            <a:r>
              <a:rPr lang="en-CA" dirty="0"/>
              <a:t>Social </a:t>
            </a:r>
          </a:p>
          <a:p>
            <a:pPr lvl="1" eaLnBrk="1" hangingPunct="1"/>
            <a:r>
              <a:rPr lang="en-CA" dirty="0"/>
              <a:t>Occupational</a:t>
            </a:r>
          </a:p>
          <a:p>
            <a:pPr lvl="1" eaLnBrk="1" hangingPunct="1"/>
            <a:r>
              <a:rPr lang="en-CA" dirty="0"/>
              <a:t>Other areas of functioning </a:t>
            </a:r>
          </a:p>
          <a:p>
            <a:pPr eaLnBrk="1" hangingPunct="1"/>
            <a:r>
              <a:rPr lang="en-CA" dirty="0"/>
              <a:t>Symptoms not due to medical conditions </a:t>
            </a:r>
          </a:p>
          <a:p>
            <a:pPr lvl="1" eaLnBrk="1" hangingPunct="1"/>
            <a:r>
              <a:rPr lang="en-CA" dirty="0"/>
              <a:t>E.g. Hypothyroidism </a:t>
            </a:r>
          </a:p>
          <a:p>
            <a:pPr eaLnBrk="1" hangingPunct="1"/>
            <a:r>
              <a:rPr lang="en-CA" dirty="0"/>
              <a:t>Major depression tends to recurrent </a:t>
            </a:r>
          </a:p>
          <a:p>
            <a:r>
              <a:rPr lang="en-CA" dirty="0" err="1"/>
              <a:t>Dysthymia</a:t>
            </a:r>
            <a:r>
              <a:rPr lang="en-CA" dirty="0"/>
              <a:t> refers to lower grade, chronic depression (for </a:t>
            </a:r>
            <a:r>
              <a:rPr lang="en-CA" dirty="0" err="1"/>
              <a:t>atleast</a:t>
            </a:r>
            <a:r>
              <a:rPr lang="en-CA" dirty="0"/>
              <a:t> 2 years)</a:t>
            </a:r>
          </a:p>
          <a:p>
            <a:pPr eaLnBrk="1" hangingPunct="1"/>
            <a:r>
              <a:rPr lang="en-CA" dirty="0"/>
              <a:t>“double depression” = </a:t>
            </a:r>
            <a:r>
              <a:rPr lang="en-CA" dirty="0" err="1"/>
              <a:t>dysthymia</a:t>
            </a:r>
            <a:r>
              <a:rPr lang="en-CA" dirty="0"/>
              <a:t> plus major episodes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90DEE77-B498-4644-93F0-0C9DACB766D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8935"/>
    </mc:Choice>
    <mc:Fallback xmlns="">
      <p:transition spd="slow" advTm="238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1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1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1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1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512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512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512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512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512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512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CA"/>
              <a:t>Possible Explanations for Depression</a:t>
            </a:r>
          </a:p>
        </p:txBody>
      </p:sp>
      <p:sp>
        <p:nvSpPr>
          <p:cNvPr id="614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eaLnBrk="1" hangingPunct="1"/>
            <a:r>
              <a:rPr lang="en-CA" dirty="0"/>
              <a:t>Life events, especially loss and separation </a:t>
            </a:r>
          </a:p>
          <a:p>
            <a:pPr eaLnBrk="1" hangingPunct="1"/>
            <a:r>
              <a:rPr lang="en-CA" dirty="0"/>
              <a:t>Social Learning factors and Behaviourist perspective </a:t>
            </a:r>
          </a:p>
          <a:p>
            <a:pPr lvl="1" eaLnBrk="1" hangingPunct="1"/>
            <a:r>
              <a:rPr lang="en-CA" dirty="0"/>
              <a:t>Depressed individuals seek out a lot of reassurance</a:t>
            </a:r>
          </a:p>
          <a:p>
            <a:pPr lvl="1" eaLnBrk="1" hangingPunct="1"/>
            <a:r>
              <a:rPr lang="en-CA" dirty="0"/>
              <a:t>However, their behaviour elicits negative reactions from others </a:t>
            </a:r>
          </a:p>
          <a:p>
            <a:pPr lvl="1" eaLnBrk="1" hangingPunct="1"/>
            <a:r>
              <a:rPr lang="en-CA" dirty="0"/>
              <a:t>Difficult to receive positive reinforcement from others</a:t>
            </a:r>
          </a:p>
          <a:p>
            <a:pPr lvl="1" eaLnBrk="1" hangingPunct="1"/>
            <a:r>
              <a:rPr lang="en-CA" dirty="0"/>
              <a:t>Tend to receive “punishments” </a:t>
            </a:r>
          </a:p>
          <a:p>
            <a:pPr lvl="2"/>
            <a:r>
              <a:rPr lang="en-CA" dirty="0"/>
              <a:t>E.g. Coyne (1976) Students who spoke on the phone with depressed individuals were </a:t>
            </a:r>
            <a:endParaRPr lang="en-CA" sz="1400" dirty="0"/>
          </a:p>
          <a:p>
            <a:pPr lvl="4"/>
            <a:r>
              <a:rPr lang="en-CA" dirty="0"/>
              <a:t>Themselves more depressed, anxious</a:t>
            </a:r>
            <a:r>
              <a:rPr lang="en-CA" sz="1200" dirty="0"/>
              <a:t>, </a:t>
            </a:r>
            <a:r>
              <a:rPr lang="en-CA" dirty="0"/>
              <a:t>hostile </a:t>
            </a:r>
            <a:endParaRPr lang="en-CA" sz="1200" dirty="0"/>
          </a:p>
          <a:p>
            <a:pPr lvl="3"/>
            <a:r>
              <a:rPr lang="en-CA" dirty="0"/>
              <a:t>...compared to those who spoke to non-depressed people.</a:t>
            </a:r>
            <a:endParaRPr lang="en-CA" sz="1400" dirty="0"/>
          </a:p>
          <a:p>
            <a:pPr lvl="3"/>
            <a:r>
              <a:rPr lang="en-CA" dirty="0"/>
              <a:t>Students less likely to report an interest in speaking to the person in the future. </a:t>
            </a:r>
            <a:endParaRPr lang="en-CA" sz="1400" dirty="0"/>
          </a:p>
          <a:p>
            <a:pPr lvl="1" eaLnBrk="1" hangingPunct="1"/>
            <a:endParaRPr lang="en-CA" dirty="0"/>
          </a:p>
          <a:p>
            <a:pPr lvl="1" eaLnBrk="1" hangingPunct="1"/>
            <a:endParaRPr lang="en-CA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E48CC72-E5E7-4A1E-88CC-14B6DB71F02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2126"/>
    </mc:Choice>
    <mc:Fallback xmlns="">
      <p:transition spd="slow" advTm="3221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1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61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61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61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61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61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614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614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6147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CA"/>
              <a:t>Explanations (cont’d): The Role of Thinking 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CA" dirty="0"/>
              <a:t>Aaron Beck (1987)</a:t>
            </a:r>
          </a:p>
          <a:p>
            <a:pPr lvl="1" eaLnBrk="1" hangingPunct="1"/>
            <a:r>
              <a:rPr lang="en-CA" dirty="0"/>
              <a:t>Depression is maintained by negative beliefs and expectations </a:t>
            </a:r>
          </a:p>
          <a:p>
            <a:pPr eaLnBrk="1" hangingPunct="1"/>
            <a:r>
              <a:rPr lang="en-CA" dirty="0"/>
              <a:t>Depressed people use </a:t>
            </a:r>
          </a:p>
          <a:p>
            <a:pPr lvl="1" eaLnBrk="1" hangingPunct="1"/>
            <a:r>
              <a:rPr lang="en-CA" dirty="0"/>
              <a:t>“Depressive Triad” </a:t>
            </a:r>
          </a:p>
          <a:p>
            <a:pPr lvl="2"/>
            <a:r>
              <a:rPr lang="en-CA" dirty="0"/>
              <a:t>Negative views about oneself, the world, &amp; the future </a:t>
            </a:r>
          </a:p>
          <a:p>
            <a:pPr lvl="2"/>
            <a:endParaRPr lang="en-CA" dirty="0"/>
          </a:p>
          <a:p>
            <a:pPr lvl="1" eaLnBrk="1" hangingPunct="1"/>
            <a:r>
              <a:rPr lang="en-CA" dirty="0"/>
              <a:t>Negative Schemas </a:t>
            </a:r>
          </a:p>
          <a:p>
            <a:pPr eaLnBrk="1" hangingPunct="1"/>
            <a:r>
              <a:rPr lang="en-CA" dirty="0"/>
              <a:t>Stress can activate negative schemas</a:t>
            </a:r>
          </a:p>
          <a:p>
            <a:pPr eaLnBrk="1" hangingPunct="1"/>
            <a:r>
              <a:rPr lang="en-CA" dirty="0"/>
              <a:t>Depressed person attends to, and encodes information consistent with negative schemas</a:t>
            </a:r>
          </a:p>
          <a:p>
            <a:pPr eaLnBrk="1" hangingPunct="1"/>
            <a:r>
              <a:rPr lang="en-CA" dirty="0"/>
              <a:t>Affirms poor self concept 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2DEFA07-466F-4E1A-B34D-0B1E5B0AE01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076"/>
    </mc:Choice>
    <mc:Fallback xmlns="">
      <p:transition spd="slow" advTm="1980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717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1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717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71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7171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71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7171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5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171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sz="4000" dirty="0"/>
              <a:t>Cognitive Distortions in Depression</a:t>
            </a:r>
            <a:endParaRPr lang="en-US" sz="1800" dirty="0"/>
          </a:p>
        </p:txBody>
      </p:sp>
      <p:sp>
        <p:nvSpPr>
          <p:cNvPr id="8195" name="Content Placeholder 7"/>
          <p:cNvSpPr>
            <a:spLocks noGrp="1"/>
          </p:cNvSpPr>
          <p:nvPr>
            <p:ph sz="half" idx="2"/>
          </p:nvPr>
        </p:nvSpPr>
        <p:spPr>
          <a:xfrm>
            <a:off x="214313" y="1571625"/>
            <a:ext cx="4283075" cy="4554538"/>
          </a:xfrm>
        </p:spPr>
        <p:txBody>
          <a:bodyPr/>
          <a:lstStyle/>
          <a:p>
            <a:pPr eaLnBrk="1" hangingPunct="1"/>
            <a:r>
              <a:rPr lang="en-CA"/>
              <a:t>Overgeneralization </a:t>
            </a:r>
          </a:p>
          <a:p>
            <a:pPr lvl="1" eaLnBrk="1" hangingPunct="1"/>
            <a:r>
              <a:rPr lang="en-CA"/>
              <a:t>Making sweeping conclusions </a:t>
            </a:r>
          </a:p>
          <a:p>
            <a:pPr lvl="1" eaLnBrk="1" hangingPunct="1"/>
            <a:r>
              <a:rPr lang="en-CA"/>
              <a:t>E.g. “nothing will ever go right for me” </a:t>
            </a:r>
          </a:p>
          <a:p>
            <a:pPr eaLnBrk="1" hangingPunct="1"/>
            <a:r>
              <a:rPr lang="en-CA"/>
              <a:t>Selective abstraction </a:t>
            </a:r>
          </a:p>
          <a:p>
            <a:pPr lvl="1" eaLnBrk="1" hangingPunct="1"/>
            <a:r>
              <a:rPr lang="en-CA"/>
              <a:t>E.g. Singling out one part of a situation and making attribution based only on that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EEEFC91-9638-4E05-AD56-B3FA2132AB70}" type="slidenum">
              <a:rPr lang="en-CA"/>
              <a:pPr>
                <a:defRPr/>
              </a:pPr>
              <a:t>9</a:t>
            </a:fld>
            <a:endParaRPr lang="en-CA" dirty="0"/>
          </a:p>
        </p:txBody>
      </p:sp>
      <p:grpSp>
        <p:nvGrpSpPr>
          <p:cNvPr id="2" name="Group 8"/>
          <p:cNvGrpSpPr>
            <a:grpSpLocks/>
          </p:cNvGrpSpPr>
          <p:nvPr/>
        </p:nvGrpSpPr>
        <p:grpSpPr bwMode="auto">
          <a:xfrm>
            <a:off x="4343400" y="1447800"/>
            <a:ext cx="4495800" cy="4495800"/>
            <a:chOff x="854" y="849"/>
            <a:chExt cx="4001" cy="4126"/>
          </a:xfrm>
        </p:grpSpPr>
        <p:pic>
          <p:nvPicPr>
            <p:cNvPr id="8198" name="Picture 4" descr="Figure14_08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904" y="849"/>
              <a:ext cx="3951" cy="3135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199" name="Text Box 5"/>
            <p:cNvSpPr txBox="1">
              <a:spLocks noChangeArrowheads="1"/>
            </p:cNvSpPr>
            <p:nvPr/>
          </p:nvSpPr>
          <p:spPr bwMode="auto">
            <a:xfrm>
              <a:off x="854" y="4007"/>
              <a:ext cx="3830" cy="96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>
              <a:spAutoFit/>
            </a:bodyPr>
            <a:lstStyle/>
            <a:p>
              <a:r>
                <a:rPr lang="en-CA" b="1"/>
                <a:t>Figure 14.7</a:t>
              </a:r>
            </a:p>
            <a:p>
              <a:r>
                <a:rPr lang="en-CA" b="1"/>
                <a:t>Compared to non-depressed people, depressed people tend to make the above attributions for “failures”</a:t>
              </a:r>
            </a:p>
          </p:txBody>
        </p:sp>
      </p:grp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6">
            <p14:nvContentPartPr>
              <p14:cNvPr id="3" name="Ink 2">
                <a:extLst>
                  <a:ext uri="{FF2B5EF4-FFF2-40B4-BE49-F238E27FC236}">
                    <a16:creationId xmlns:a16="http://schemas.microsoft.com/office/drawing/2014/main" id="{8BBC7C54-FD5C-4CF7-B778-1A5072ECED5C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7230240" y="1501920"/>
              <a:ext cx="1589040" cy="1539720"/>
            </p14:xfrm>
          </p:contentPart>
        </mc:Choice>
        <mc:Fallback xmlns="">
          <p:pic>
            <p:nvPicPr>
              <p:cNvPr id="3" name="Ink 2">
                <a:extLst>
                  <a:ext uri="{FF2B5EF4-FFF2-40B4-BE49-F238E27FC236}">
                    <a16:creationId xmlns:a16="http://schemas.microsoft.com/office/drawing/2014/main" id="{8BBC7C54-FD5C-4CF7-B778-1A5072ECED5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7220880" y="1492560"/>
                <a:ext cx="1607760" cy="155844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5D20EA0-30E9-4170-841B-F6FE4F370F4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175936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10" presetID="2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12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81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81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81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1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81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8195" grpId="0" build="p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77.5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8.4|114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8.4|79.9|51.1|83.2|2.7|44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6|43.5|9.3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4|23.9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2|8.8|52.9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0.7|57.2|19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74.9|45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194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43.5|42.1|53.6|35.7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5|73.3|1.5|30.6|1.3|58|96.5|38.6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51.4|87.2|12.3|35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5|49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.6|49.8|12.9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8|5.4|24.1|44.7"/>
</p:tagLst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iel">
  <a:themeElements>
    <a:clrScheme name="Oriel">
      <a:dk1>
        <a:sysClr val="windowText" lastClr="000000"/>
      </a:dk1>
      <a:lt1>
        <a:sysClr val="window" lastClr="FFFFFF"/>
      </a:lt1>
      <a:dk2>
        <a:srgbClr val="575F6D"/>
      </a:dk2>
      <a:lt2>
        <a:srgbClr val="FFF39D"/>
      </a:lt2>
      <a:accent1>
        <a:srgbClr val="FE8637"/>
      </a:accent1>
      <a:accent2>
        <a:srgbClr val="7598D9"/>
      </a:accent2>
      <a:accent3>
        <a:srgbClr val="B32C16"/>
      </a:accent3>
      <a:accent4>
        <a:srgbClr val="F5CD2D"/>
      </a:accent4>
      <a:accent5>
        <a:srgbClr val="AEBAD5"/>
      </a:accent5>
      <a:accent6>
        <a:srgbClr val="777C84"/>
      </a:accent6>
      <a:hlink>
        <a:srgbClr val="D2611C"/>
      </a:hlink>
      <a:folHlink>
        <a:srgbClr val="3B435B"/>
      </a:folHlink>
    </a:clrScheme>
    <a:fontScheme name="Oriel">
      <a:majorFont>
        <a:latin typeface="Century Schoolbook"/>
        <a:ea typeface=""/>
        <a:cs typeface=""/>
        <a:font script="Jpan" typeface="ＭＳ Ｐ明朝"/>
        <a:font script="Hang" typeface="휴먼매직체"/>
        <a:font script="Hans" typeface="华文楷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entury Schoolbook"/>
        <a:ea typeface=""/>
        <a:cs typeface=""/>
        <a:font script="Jpan" typeface="ＭＳ Ｐ明朝"/>
        <a:font script="Hang" typeface="휴먼매직체"/>
        <a:font script="Hans" typeface="宋体"/>
        <a:font script="Hant" typeface="新細明體"/>
        <a:font script="Arab" typeface="Times New Roman"/>
        <a:font script="Hebr" typeface="Times New Roman"/>
        <a:font script="Thai" typeface="Kodchiang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riel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60000"/>
              </a:schemeClr>
            </a:gs>
            <a:gs pos="30000">
              <a:schemeClr val="phClr">
                <a:tint val="38000"/>
                <a:satMod val="260000"/>
              </a:schemeClr>
            </a:gs>
            <a:gs pos="75000">
              <a:schemeClr val="phClr">
                <a:tint val="55000"/>
                <a:satMod val="255000"/>
              </a:schemeClr>
            </a:gs>
            <a:gs pos="100000">
              <a:schemeClr val="phClr">
                <a:tint val="70000"/>
                <a:satMod val="255000"/>
              </a:schemeClr>
            </a:gs>
          </a:gsLst>
          <a:path path="circle">
            <a:fillToRect l="5000" t="100000" r="120000" b="10000"/>
          </a:path>
        </a:gradFill>
        <a:gradFill rotWithShape="1">
          <a:gsLst>
            <a:gs pos="0">
              <a:schemeClr val="phClr">
                <a:shade val="63000"/>
                <a:satMod val="165000"/>
              </a:schemeClr>
            </a:gs>
            <a:gs pos="30000">
              <a:schemeClr val="phClr">
                <a:shade val="58000"/>
                <a:satMod val="165000"/>
              </a:schemeClr>
            </a:gs>
            <a:gs pos="75000">
              <a:schemeClr val="phClr">
                <a:shade val="30000"/>
                <a:satMod val="175000"/>
              </a:schemeClr>
            </a:gs>
            <a:gs pos="100000">
              <a:schemeClr val="phClr">
                <a:shade val="15000"/>
                <a:satMod val="175000"/>
              </a:schemeClr>
            </a:gs>
          </a:gsLst>
          <a:path path="circle">
            <a:fillToRect l="5000" t="100000" r="120000" b="10000"/>
          </a:path>
        </a:gradFill>
      </a:fillStyleLst>
      <a:lnStyleLst>
        <a:ln w="12700" cap="flat" cmpd="sng" algn="ctr">
          <a:solidFill>
            <a:schemeClr val="phClr">
              <a:shade val="70000"/>
              <a:satMod val="15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4925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25000" dir="5400000" rotWithShape="0">
              <a:srgbClr val="000000">
                <a:alpha val="40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</a:effectStyle>
        <a:effectStyle>
          <a:effectLst>
            <a:outerShdw blurRad="50800" dist="20000" dir="5400000" rotWithShape="0">
              <a:srgbClr val="000000">
                <a:alpha val="4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0"/>
            </a:lightRig>
          </a:scene3d>
          <a:sp3d>
            <a:bevelT w="47625" h="69850"/>
            <a:contourClr>
              <a:schemeClr val="lt1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shade val="58000"/>
                <a:satMod val="125000"/>
              </a:schemeClr>
            </a:gs>
            <a:gs pos="40000">
              <a:schemeClr val="phClr">
                <a:tint val="90000"/>
                <a:shade val="90000"/>
                <a:satMod val="120000"/>
              </a:schemeClr>
            </a:gs>
            <a:gs pos="100000">
              <a:schemeClr val="phClr">
                <a:tint val="50000"/>
              </a:schemeClr>
            </a:gs>
          </a:gsLst>
          <a:lin ang="16200000" scaled="1"/>
        </a:gradFill>
        <a:blipFill>
          <a:blip xmlns:r="http://schemas.openxmlformats.org/officeDocument/2006/relationships" r:embed="rId1">
            <a:duotone>
              <a:schemeClr val="phClr">
                <a:shade val="80000"/>
              </a:schemeClr>
              <a:schemeClr val="phClr">
                <a:tint val="91000"/>
              </a:schemeClr>
            </a:duotone>
          </a:blip>
          <a:tile tx="0" ty="0" sx="40000" sy="50000" flip="y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Oriel</Template>
  <TotalTime>218</TotalTime>
  <Words>1060</Words>
  <Application>Microsoft Office PowerPoint</Application>
  <PresentationFormat>On-screen Show (4:3)</PresentationFormat>
  <Paragraphs>156</Paragraphs>
  <Slides>21</Slides>
  <Notes>2</Notes>
  <HiddenSlides>0</HiddenSlides>
  <MMClips>20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Calibri</vt:lpstr>
      <vt:lpstr>Century Schoolbook</vt:lpstr>
      <vt:lpstr>Wingdings</vt:lpstr>
      <vt:lpstr>Wingdings 2</vt:lpstr>
      <vt:lpstr>Wingdings 3</vt:lpstr>
      <vt:lpstr>Oriel</vt:lpstr>
      <vt:lpstr>Mood Disorders</vt:lpstr>
      <vt:lpstr>Mood Disorders</vt:lpstr>
      <vt:lpstr>Mood Disorders: Depression and Mania</vt:lpstr>
      <vt:lpstr>Major Depressive Episode</vt:lpstr>
      <vt:lpstr>PowerPoint Presentation</vt:lpstr>
      <vt:lpstr>Major Depressive disorder </vt:lpstr>
      <vt:lpstr>Possible Explanations for Depression</vt:lpstr>
      <vt:lpstr>Explanations (cont’d): The Role of Thinking </vt:lpstr>
      <vt:lpstr>Cognitive Distortions in Depression</vt:lpstr>
      <vt:lpstr>The role of thinking (Cont’d)</vt:lpstr>
      <vt:lpstr>Explanations: Learned Helplessness </vt:lpstr>
      <vt:lpstr>Explanations: Biology </vt:lpstr>
      <vt:lpstr>Brain and Biochemical Factors </vt:lpstr>
      <vt:lpstr>Antidepressant Drug Actions</vt:lpstr>
      <vt:lpstr>PowerPoint Presentation</vt:lpstr>
      <vt:lpstr>Biological Treatments Beyond Medication</vt:lpstr>
      <vt:lpstr>PowerPoint Presentation</vt:lpstr>
      <vt:lpstr>Cognitive Therapies</vt:lpstr>
      <vt:lpstr>Albert Ellis’ Rational Emotive Therapy</vt:lpstr>
      <vt:lpstr>Beck’s Cognitive Therapy </vt:lpstr>
      <vt:lpstr>Homework from a Cognitive Therapist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Announcements&amp; Agenda</dc:title>
  <dc:creator>DR. TSASHA AWONG</dc:creator>
  <cp:lastModifiedBy>Tsasha Awong</cp:lastModifiedBy>
  <cp:revision>9</cp:revision>
  <dcterms:created xsi:type="dcterms:W3CDTF">2018-04-11T17:57:47Z</dcterms:created>
  <dcterms:modified xsi:type="dcterms:W3CDTF">2021-04-08T18:46:39Z</dcterms:modified>
</cp:coreProperties>
</file>

<file path=docProps/thumbnail.jpeg>
</file>